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4"/>
  </p:notesMasterIdLst>
  <p:sldIdLst>
    <p:sldId id="257" r:id="rId3"/>
    <p:sldId id="256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64" r:id="rId12"/>
    <p:sldId id="267" r:id="rId13"/>
    <p:sldId id="270" r:id="rId14"/>
    <p:sldId id="269" r:id="rId15"/>
    <p:sldId id="271" r:id="rId16"/>
    <p:sldId id="272" r:id="rId17"/>
    <p:sldId id="273" r:id="rId18"/>
    <p:sldId id="274" r:id="rId19"/>
    <p:sldId id="279" r:id="rId20"/>
    <p:sldId id="280" r:id="rId21"/>
    <p:sldId id="281" r:id="rId22"/>
    <p:sldId id="275" r:id="rId23"/>
    <p:sldId id="276" r:id="rId24"/>
    <p:sldId id="277" r:id="rId25"/>
    <p:sldId id="278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88" r:id="rId34"/>
    <p:sldId id="292" r:id="rId35"/>
    <p:sldId id="293" r:id="rId36"/>
    <p:sldId id="289" r:id="rId37"/>
    <p:sldId id="295" r:id="rId38"/>
    <p:sldId id="291" r:id="rId39"/>
    <p:sldId id="297" r:id="rId40"/>
    <p:sldId id="298" r:id="rId41"/>
    <p:sldId id="299" r:id="rId42"/>
    <p:sldId id="300" r:id="rId43"/>
    <p:sldId id="294" r:id="rId44"/>
    <p:sldId id="296" r:id="rId45"/>
    <p:sldId id="302" r:id="rId46"/>
    <p:sldId id="303" r:id="rId47"/>
    <p:sldId id="304" r:id="rId48"/>
    <p:sldId id="301" r:id="rId49"/>
    <p:sldId id="307" r:id="rId50"/>
    <p:sldId id="306" r:id="rId51"/>
    <p:sldId id="308" r:id="rId52"/>
    <p:sldId id="310" r:id="rId53"/>
    <p:sldId id="309" r:id="rId54"/>
    <p:sldId id="312" r:id="rId55"/>
    <p:sldId id="311" r:id="rId56"/>
    <p:sldId id="313" r:id="rId57"/>
    <p:sldId id="316" r:id="rId58"/>
    <p:sldId id="315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6" r:id="rId68"/>
    <p:sldId id="327" r:id="rId69"/>
    <p:sldId id="328" r:id="rId70"/>
    <p:sldId id="329" r:id="rId71"/>
    <p:sldId id="330" r:id="rId72"/>
    <p:sldId id="33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19AA28-089F-41BB-8FD2-F434A83CD110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9F7D9A-1FA3-4EF8-9DA8-55F543C9D13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Challenges</a:t>
          </a:r>
          <a:endParaRPr lang="en-US" dirty="0"/>
        </a:p>
      </dgm:t>
    </dgm:pt>
    <dgm:pt modelId="{34C95A92-1FEC-4765-A122-9253934121F7}" type="parTrans" cxnId="{BF67A1F0-15B4-46CF-990E-037DE8F2B2E6}">
      <dgm:prSet/>
      <dgm:spPr/>
      <dgm:t>
        <a:bodyPr/>
        <a:lstStyle/>
        <a:p>
          <a:endParaRPr lang="en-US"/>
        </a:p>
      </dgm:t>
    </dgm:pt>
    <dgm:pt modelId="{AFDC1617-ECE8-4F4B-8A5C-0BA1F23CCE12}" type="sibTrans" cxnId="{BF67A1F0-15B4-46CF-990E-037DE8F2B2E6}">
      <dgm:prSet/>
      <dgm:spPr/>
      <dgm:t>
        <a:bodyPr/>
        <a:lstStyle/>
        <a:p>
          <a:endParaRPr lang="en-US"/>
        </a:p>
      </dgm:t>
    </dgm:pt>
    <dgm:pt modelId="{678D949A-32F6-4A01-81E6-0E309D47CE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Integration: </a:t>
          </a:r>
          <a:r>
            <a:rPr lang="en-US" dirty="0"/>
            <a:t>Merging diverse data sources.</a:t>
          </a:r>
        </a:p>
      </dgm:t>
    </dgm:pt>
    <dgm:pt modelId="{E59E2297-DA20-4B76-B085-E0BC6EDAFBA5}" type="parTrans" cxnId="{B06DAFB4-6E08-4606-BB18-6EF17B58328C}">
      <dgm:prSet/>
      <dgm:spPr/>
      <dgm:t>
        <a:bodyPr/>
        <a:lstStyle/>
        <a:p>
          <a:endParaRPr lang="en-US"/>
        </a:p>
      </dgm:t>
    </dgm:pt>
    <dgm:pt modelId="{32E8E280-5F55-4275-80ED-4A55885EBE8A}" type="sibTrans" cxnId="{B06DAFB4-6E08-4606-BB18-6EF17B58328C}">
      <dgm:prSet/>
      <dgm:spPr/>
      <dgm:t>
        <a:bodyPr/>
        <a:lstStyle/>
        <a:p>
          <a:endParaRPr lang="en-US"/>
        </a:p>
      </dgm:t>
    </dgm:pt>
    <dgm:pt modelId="{506492C5-C622-44FF-B4A2-4472ECDECE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interpretation: </a:t>
          </a:r>
          <a:r>
            <a:rPr lang="en-US" dirty="0"/>
            <a:t>Extracting meaningful insights.</a:t>
          </a:r>
        </a:p>
      </dgm:t>
    </dgm:pt>
    <dgm:pt modelId="{4FCD85D0-93E3-40AB-894D-34254EBD8D49}" type="parTrans" cxnId="{B2104118-9909-42FB-9E45-25CD20C56BF6}">
      <dgm:prSet/>
      <dgm:spPr/>
      <dgm:t>
        <a:bodyPr/>
        <a:lstStyle/>
        <a:p>
          <a:endParaRPr lang="en-US"/>
        </a:p>
      </dgm:t>
    </dgm:pt>
    <dgm:pt modelId="{4D90434C-FEEC-47E3-A28F-FF6F9B0FD77B}" type="sibTrans" cxnId="{B2104118-9909-42FB-9E45-25CD20C56BF6}">
      <dgm:prSet/>
      <dgm:spPr/>
      <dgm:t>
        <a:bodyPr/>
        <a:lstStyle/>
        <a:p>
          <a:endParaRPr lang="en-US"/>
        </a:p>
      </dgm:t>
    </dgm:pt>
    <dgm:pt modelId="{4FD53E8F-E214-4738-A0E8-CCD3AE4C11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Scalability: </a:t>
          </a:r>
          <a:r>
            <a:rPr lang="en-US"/>
            <a:t>Effidently handling large datasets.</a:t>
          </a:r>
        </a:p>
      </dgm:t>
    </dgm:pt>
    <dgm:pt modelId="{80BABB53-66DF-43D1-8C72-398C7775B1CB}" type="parTrans" cxnId="{7A5333C4-4F0A-42B0-96BF-B2807B8BD84B}">
      <dgm:prSet/>
      <dgm:spPr/>
      <dgm:t>
        <a:bodyPr/>
        <a:lstStyle/>
        <a:p>
          <a:endParaRPr lang="en-US"/>
        </a:p>
      </dgm:t>
    </dgm:pt>
    <dgm:pt modelId="{AFD70592-CD20-4AAB-8A53-DB6F9A67E5CA}" type="sibTrans" cxnId="{7A5333C4-4F0A-42B0-96BF-B2807B8BD84B}">
      <dgm:prSet/>
      <dgm:spPr/>
      <dgm:t>
        <a:bodyPr/>
        <a:lstStyle/>
        <a:p>
          <a:endParaRPr lang="en-US"/>
        </a:p>
      </dgm:t>
    </dgm:pt>
    <dgm:pt modelId="{D67F0981-A534-442B-BC31-B2746A285CE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The Role of Bioinformatics</a:t>
          </a:r>
          <a:endParaRPr lang="en-US"/>
        </a:p>
      </dgm:t>
    </dgm:pt>
    <dgm:pt modelId="{5DCD8CEF-7E97-4DFA-8461-427DA009BEE3}" type="parTrans" cxnId="{A809AFD9-3DF1-425D-8852-3379DA2227FD}">
      <dgm:prSet/>
      <dgm:spPr/>
      <dgm:t>
        <a:bodyPr/>
        <a:lstStyle/>
        <a:p>
          <a:endParaRPr lang="en-US"/>
        </a:p>
      </dgm:t>
    </dgm:pt>
    <dgm:pt modelId="{B1BFE45C-45A5-452A-B575-D5D225A2CD5A}" type="sibTrans" cxnId="{A809AFD9-3DF1-425D-8852-3379DA2227FD}">
      <dgm:prSet/>
      <dgm:spPr/>
      <dgm:t>
        <a:bodyPr/>
        <a:lstStyle/>
        <a:p>
          <a:endParaRPr lang="en-US"/>
        </a:p>
      </dgm:t>
    </dgm:pt>
    <dgm:pt modelId="{C0101538-D909-456A-A6A1-DDB56D5482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Solution: </a:t>
          </a:r>
          <a:r>
            <a:rPr lang="en-US" dirty="0"/>
            <a:t>Computational tools and interdisciplinary approaches to manage and interpret complex biological data.</a:t>
          </a:r>
        </a:p>
      </dgm:t>
    </dgm:pt>
    <dgm:pt modelId="{385E6E8E-E260-43BD-A91E-A67CF77B4C9C}" type="parTrans" cxnId="{93417131-3A29-4445-83D7-BF79D19102A4}">
      <dgm:prSet/>
      <dgm:spPr/>
      <dgm:t>
        <a:bodyPr/>
        <a:lstStyle/>
        <a:p>
          <a:endParaRPr lang="en-US"/>
        </a:p>
      </dgm:t>
    </dgm:pt>
    <dgm:pt modelId="{23151023-215D-46B9-839E-7B5E3D0FAFB8}" type="sibTrans" cxnId="{93417131-3A29-4445-83D7-BF79D19102A4}">
      <dgm:prSet/>
      <dgm:spPr/>
      <dgm:t>
        <a:bodyPr/>
        <a:lstStyle/>
        <a:p>
          <a:endParaRPr lang="en-US"/>
        </a:p>
      </dgm:t>
    </dgm:pt>
    <dgm:pt modelId="{B57271EF-8780-433C-A8C2-1AFB2FFE110F}" type="pres">
      <dgm:prSet presAssocID="{8B19AA28-089F-41BB-8FD2-F434A83CD110}" presName="root" presStyleCnt="0">
        <dgm:presLayoutVars>
          <dgm:dir/>
          <dgm:resizeHandles val="exact"/>
        </dgm:presLayoutVars>
      </dgm:prSet>
      <dgm:spPr/>
    </dgm:pt>
    <dgm:pt modelId="{9B3B0A7A-6F67-4845-A60D-686984AA7CED}" type="pres">
      <dgm:prSet presAssocID="{1F9F7D9A-1FA3-4EF8-9DA8-55F543C9D13C}" presName="compNode" presStyleCnt="0"/>
      <dgm:spPr/>
    </dgm:pt>
    <dgm:pt modelId="{34F4CA4D-ACD2-49AE-9863-C55DEE80A51E}" type="pres">
      <dgm:prSet presAssocID="{1F9F7D9A-1FA3-4EF8-9DA8-55F543C9D13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7956FF9-0E0A-45DB-9836-F1A8FD243DA4}" type="pres">
      <dgm:prSet presAssocID="{1F9F7D9A-1FA3-4EF8-9DA8-55F543C9D13C}" presName="iconSpace" presStyleCnt="0"/>
      <dgm:spPr/>
    </dgm:pt>
    <dgm:pt modelId="{56A07D4F-88A6-497E-9C28-20109011A8E9}" type="pres">
      <dgm:prSet presAssocID="{1F9F7D9A-1FA3-4EF8-9DA8-55F543C9D13C}" presName="parTx" presStyleLbl="revTx" presStyleIdx="0" presStyleCnt="4">
        <dgm:presLayoutVars>
          <dgm:chMax val="0"/>
          <dgm:chPref val="0"/>
        </dgm:presLayoutVars>
      </dgm:prSet>
      <dgm:spPr/>
    </dgm:pt>
    <dgm:pt modelId="{A16ADFD9-C7DE-4495-B8A1-C999325E94E9}" type="pres">
      <dgm:prSet presAssocID="{1F9F7D9A-1FA3-4EF8-9DA8-55F543C9D13C}" presName="txSpace" presStyleCnt="0"/>
      <dgm:spPr/>
    </dgm:pt>
    <dgm:pt modelId="{AE626DF7-A5E5-45B2-AA3B-AF93E97689C3}" type="pres">
      <dgm:prSet presAssocID="{1F9F7D9A-1FA3-4EF8-9DA8-55F543C9D13C}" presName="desTx" presStyleLbl="revTx" presStyleIdx="1" presStyleCnt="4">
        <dgm:presLayoutVars/>
      </dgm:prSet>
      <dgm:spPr/>
    </dgm:pt>
    <dgm:pt modelId="{06ACC5B0-3609-42D5-A9EE-9F36421CD31F}" type="pres">
      <dgm:prSet presAssocID="{AFDC1617-ECE8-4F4B-8A5C-0BA1F23CCE12}" presName="sibTrans" presStyleCnt="0"/>
      <dgm:spPr/>
    </dgm:pt>
    <dgm:pt modelId="{4163E197-CA7C-461D-B340-65BA4315C4A1}" type="pres">
      <dgm:prSet presAssocID="{D67F0981-A534-442B-BC31-B2746A285CE5}" presName="compNode" presStyleCnt="0"/>
      <dgm:spPr/>
    </dgm:pt>
    <dgm:pt modelId="{50C1740C-7906-413F-B64B-E714BDE3B3CB}" type="pres">
      <dgm:prSet presAssocID="{D67F0981-A534-442B-BC31-B2746A285CE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C557407-8AAA-4A54-AB84-8313F62F5EB0}" type="pres">
      <dgm:prSet presAssocID="{D67F0981-A534-442B-BC31-B2746A285CE5}" presName="iconSpace" presStyleCnt="0"/>
      <dgm:spPr/>
    </dgm:pt>
    <dgm:pt modelId="{7A4EBF8F-4E10-48BA-B3C2-08099F520640}" type="pres">
      <dgm:prSet presAssocID="{D67F0981-A534-442B-BC31-B2746A285CE5}" presName="parTx" presStyleLbl="revTx" presStyleIdx="2" presStyleCnt="4">
        <dgm:presLayoutVars>
          <dgm:chMax val="0"/>
          <dgm:chPref val="0"/>
        </dgm:presLayoutVars>
      </dgm:prSet>
      <dgm:spPr/>
    </dgm:pt>
    <dgm:pt modelId="{DD90D790-3CCF-4189-8E77-755163291E62}" type="pres">
      <dgm:prSet presAssocID="{D67F0981-A534-442B-BC31-B2746A285CE5}" presName="txSpace" presStyleCnt="0"/>
      <dgm:spPr/>
    </dgm:pt>
    <dgm:pt modelId="{DD7E0DAB-5CEB-4D54-9AB2-A8AE825AD973}" type="pres">
      <dgm:prSet presAssocID="{D67F0981-A534-442B-BC31-B2746A285CE5}" presName="desTx" presStyleLbl="revTx" presStyleIdx="3" presStyleCnt="4">
        <dgm:presLayoutVars/>
      </dgm:prSet>
      <dgm:spPr/>
    </dgm:pt>
  </dgm:ptLst>
  <dgm:cxnLst>
    <dgm:cxn modelId="{49FC4F00-0256-40C1-9C78-52C5F8EEEB86}" type="presOf" srcId="{C0101538-D909-456A-A6A1-DDB56D5482DE}" destId="{DD7E0DAB-5CEB-4D54-9AB2-A8AE825AD973}" srcOrd="0" destOrd="0" presId="urn:microsoft.com/office/officeart/2018/5/layout/CenteredIconLabelDescriptionList"/>
    <dgm:cxn modelId="{B2104118-9909-42FB-9E45-25CD20C56BF6}" srcId="{1F9F7D9A-1FA3-4EF8-9DA8-55F543C9D13C}" destId="{506492C5-C622-44FF-B4A2-4472ECDECEAC}" srcOrd="1" destOrd="0" parTransId="{4FCD85D0-93E3-40AB-894D-34254EBD8D49}" sibTransId="{4D90434C-FEEC-47E3-A28F-FF6F9B0FD77B}"/>
    <dgm:cxn modelId="{0781B228-1C1B-4F98-9C33-09D4B119CFE2}" type="presOf" srcId="{678D949A-32F6-4A01-81E6-0E309D47CEC6}" destId="{AE626DF7-A5E5-45B2-AA3B-AF93E97689C3}" srcOrd="0" destOrd="0" presId="urn:microsoft.com/office/officeart/2018/5/layout/CenteredIconLabelDescriptionList"/>
    <dgm:cxn modelId="{93417131-3A29-4445-83D7-BF79D19102A4}" srcId="{D67F0981-A534-442B-BC31-B2746A285CE5}" destId="{C0101538-D909-456A-A6A1-DDB56D5482DE}" srcOrd="0" destOrd="0" parTransId="{385E6E8E-E260-43BD-A91E-A67CF77B4C9C}" sibTransId="{23151023-215D-46B9-839E-7B5E3D0FAFB8}"/>
    <dgm:cxn modelId="{5F9B3752-629F-48AA-ADC4-8BBB7D8755D7}" type="presOf" srcId="{506492C5-C622-44FF-B4A2-4472ECDECEAC}" destId="{AE626DF7-A5E5-45B2-AA3B-AF93E97689C3}" srcOrd="0" destOrd="1" presId="urn:microsoft.com/office/officeart/2018/5/layout/CenteredIconLabelDescriptionList"/>
    <dgm:cxn modelId="{FC93B697-B3F4-43BD-A2F9-3F1C699E58DB}" type="presOf" srcId="{D67F0981-A534-442B-BC31-B2746A285CE5}" destId="{7A4EBF8F-4E10-48BA-B3C2-08099F520640}" srcOrd="0" destOrd="0" presId="urn:microsoft.com/office/officeart/2018/5/layout/CenteredIconLabelDescriptionList"/>
    <dgm:cxn modelId="{B06DAFB4-6E08-4606-BB18-6EF17B58328C}" srcId="{1F9F7D9A-1FA3-4EF8-9DA8-55F543C9D13C}" destId="{678D949A-32F6-4A01-81E6-0E309D47CEC6}" srcOrd="0" destOrd="0" parTransId="{E59E2297-DA20-4B76-B085-E0BC6EDAFBA5}" sibTransId="{32E8E280-5F55-4275-80ED-4A55885EBE8A}"/>
    <dgm:cxn modelId="{37B3AAB6-77C7-48A1-8E9B-BB87BE829DBB}" type="presOf" srcId="{1F9F7D9A-1FA3-4EF8-9DA8-55F543C9D13C}" destId="{56A07D4F-88A6-497E-9C28-20109011A8E9}" srcOrd="0" destOrd="0" presId="urn:microsoft.com/office/officeart/2018/5/layout/CenteredIconLabelDescriptionList"/>
    <dgm:cxn modelId="{7A5333C4-4F0A-42B0-96BF-B2807B8BD84B}" srcId="{1F9F7D9A-1FA3-4EF8-9DA8-55F543C9D13C}" destId="{4FD53E8F-E214-4738-A0E8-CCD3AE4C11D7}" srcOrd="2" destOrd="0" parTransId="{80BABB53-66DF-43D1-8C72-398C7775B1CB}" sibTransId="{AFD70592-CD20-4AAB-8A53-DB6F9A67E5CA}"/>
    <dgm:cxn modelId="{A809AFD9-3DF1-425D-8852-3379DA2227FD}" srcId="{8B19AA28-089F-41BB-8FD2-F434A83CD110}" destId="{D67F0981-A534-442B-BC31-B2746A285CE5}" srcOrd="1" destOrd="0" parTransId="{5DCD8CEF-7E97-4DFA-8461-427DA009BEE3}" sibTransId="{B1BFE45C-45A5-452A-B575-D5D225A2CD5A}"/>
    <dgm:cxn modelId="{268580DB-96B9-4AB7-A909-88FE965B68C3}" type="presOf" srcId="{4FD53E8F-E214-4738-A0E8-CCD3AE4C11D7}" destId="{AE626DF7-A5E5-45B2-AA3B-AF93E97689C3}" srcOrd="0" destOrd="2" presId="urn:microsoft.com/office/officeart/2018/5/layout/CenteredIconLabelDescriptionList"/>
    <dgm:cxn modelId="{7215C1DF-73FD-4667-B4BC-9CC5CF68D717}" type="presOf" srcId="{8B19AA28-089F-41BB-8FD2-F434A83CD110}" destId="{B57271EF-8780-433C-A8C2-1AFB2FFE110F}" srcOrd="0" destOrd="0" presId="urn:microsoft.com/office/officeart/2018/5/layout/CenteredIconLabelDescriptionList"/>
    <dgm:cxn modelId="{BF67A1F0-15B4-46CF-990E-037DE8F2B2E6}" srcId="{8B19AA28-089F-41BB-8FD2-F434A83CD110}" destId="{1F9F7D9A-1FA3-4EF8-9DA8-55F543C9D13C}" srcOrd="0" destOrd="0" parTransId="{34C95A92-1FEC-4765-A122-9253934121F7}" sibTransId="{AFDC1617-ECE8-4F4B-8A5C-0BA1F23CCE12}"/>
    <dgm:cxn modelId="{AFE51139-FF0A-4AD7-A624-96949A7E232A}" type="presParOf" srcId="{B57271EF-8780-433C-A8C2-1AFB2FFE110F}" destId="{9B3B0A7A-6F67-4845-A60D-686984AA7CED}" srcOrd="0" destOrd="0" presId="urn:microsoft.com/office/officeart/2018/5/layout/CenteredIconLabelDescriptionList"/>
    <dgm:cxn modelId="{EA385825-4223-4C04-9BFD-D93D4C0C149E}" type="presParOf" srcId="{9B3B0A7A-6F67-4845-A60D-686984AA7CED}" destId="{34F4CA4D-ACD2-49AE-9863-C55DEE80A51E}" srcOrd="0" destOrd="0" presId="urn:microsoft.com/office/officeart/2018/5/layout/CenteredIconLabelDescriptionList"/>
    <dgm:cxn modelId="{5B730C42-B79C-4D7B-991D-5140034344C4}" type="presParOf" srcId="{9B3B0A7A-6F67-4845-A60D-686984AA7CED}" destId="{E7956FF9-0E0A-45DB-9836-F1A8FD243DA4}" srcOrd="1" destOrd="0" presId="urn:microsoft.com/office/officeart/2018/5/layout/CenteredIconLabelDescriptionList"/>
    <dgm:cxn modelId="{9EF94069-615E-43E7-AAF1-27C3697F61BA}" type="presParOf" srcId="{9B3B0A7A-6F67-4845-A60D-686984AA7CED}" destId="{56A07D4F-88A6-497E-9C28-20109011A8E9}" srcOrd="2" destOrd="0" presId="urn:microsoft.com/office/officeart/2018/5/layout/CenteredIconLabelDescriptionList"/>
    <dgm:cxn modelId="{D2DAD0E8-3C78-4D36-9B18-140CA1FD742F}" type="presParOf" srcId="{9B3B0A7A-6F67-4845-A60D-686984AA7CED}" destId="{A16ADFD9-C7DE-4495-B8A1-C999325E94E9}" srcOrd="3" destOrd="0" presId="urn:microsoft.com/office/officeart/2018/5/layout/CenteredIconLabelDescriptionList"/>
    <dgm:cxn modelId="{82AEF25D-B14D-42A7-B357-99C1D1690425}" type="presParOf" srcId="{9B3B0A7A-6F67-4845-A60D-686984AA7CED}" destId="{AE626DF7-A5E5-45B2-AA3B-AF93E97689C3}" srcOrd="4" destOrd="0" presId="urn:microsoft.com/office/officeart/2018/5/layout/CenteredIconLabelDescriptionList"/>
    <dgm:cxn modelId="{E7C27988-A436-4CCA-8582-54C2E1D8DE3B}" type="presParOf" srcId="{B57271EF-8780-433C-A8C2-1AFB2FFE110F}" destId="{06ACC5B0-3609-42D5-A9EE-9F36421CD31F}" srcOrd="1" destOrd="0" presId="urn:microsoft.com/office/officeart/2018/5/layout/CenteredIconLabelDescriptionList"/>
    <dgm:cxn modelId="{38F73D80-B764-4B6A-9BF9-98374B57F3D4}" type="presParOf" srcId="{B57271EF-8780-433C-A8C2-1AFB2FFE110F}" destId="{4163E197-CA7C-461D-B340-65BA4315C4A1}" srcOrd="2" destOrd="0" presId="urn:microsoft.com/office/officeart/2018/5/layout/CenteredIconLabelDescriptionList"/>
    <dgm:cxn modelId="{94B76439-AA05-40D0-BB4F-7E4EC248AACF}" type="presParOf" srcId="{4163E197-CA7C-461D-B340-65BA4315C4A1}" destId="{50C1740C-7906-413F-B64B-E714BDE3B3CB}" srcOrd="0" destOrd="0" presId="urn:microsoft.com/office/officeart/2018/5/layout/CenteredIconLabelDescriptionList"/>
    <dgm:cxn modelId="{841219E3-95F3-4846-841B-63218ACC6FD9}" type="presParOf" srcId="{4163E197-CA7C-461D-B340-65BA4315C4A1}" destId="{CC557407-8AAA-4A54-AB84-8313F62F5EB0}" srcOrd="1" destOrd="0" presId="urn:microsoft.com/office/officeart/2018/5/layout/CenteredIconLabelDescriptionList"/>
    <dgm:cxn modelId="{AE749A11-2C0B-4732-B9C4-D76065980C03}" type="presParOf" srcId="{4163E197-CA7C-461D-B340-65BA4315C4A1}" destId="{7A4EBF8F-4E10-48BA-B3C2-08099F520640}" srcOrd="2" destOrd="0" presId="urn:microsoft.com/office/officeart/2018/5/layout/CenteredIconLabelDescriptionList"/>
    <dgm:cxn modelId="{0AB30FD5-04B7-4257-B3C9-F2691A6FFBB2}" type="presParOf" srcId="{4163E197-CA7C-461D-B340-65BA4315C4A1}" destId="{DD90D790-3CCF-4189-8E77-755163291E62}" srcOrd="3" destOrd="0" presId="urn:microsoft.com/office/officeart/2018/5/layout/CenteredIconLabelDescriptionList"/>
    <dgm:cxn modelId="{19BD4588-70B4-47E2-941F-1B7B1F3DD631}" type="presParOf" srcId="{4163E197-CA7C-461D-B340-65BA4315C4A1}" destId="{DD7E0DAB-5CEB-4D54-9AB2-A8AE825AD97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4CA4D-ACD2-49AE-9863-C55DEE80A51E}">
      <dsp:nvSpPr>
        <dsp:cNvPr id="0" name=""/>
        <dsp:cNvSpPr/>
      </dsp:nvSpPr>
      <dsp:spPr>
        <a:xfrm>
          <a:off x="1342165" y="0"/>
          <a:ext cx="1438242" cy="9307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07D4F-88A6-497E-9C28-20109011A8E9}">
      <dsp:nvSpPr>
        <dsp:cNvPr id="0" name=""/>
        <dsp:cNvSpPr/>
      </dsp:nvSpPr>
      <dsp:spPr>
        <a:xfrm>
          <a:off x="6654" y="997500"/>
          <a:ext cx="4109264" cy="398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 dirty="0"/>
            <a:t>Challenges</a:t>
          </a:r>
          <a:endParaRPr lang="en-US" sz="2500" kern="1200" dirty="0"/>
        </a:p>
      </dsp:txBody>
      <dsp:txXfrm>
        <a:off x="6654" y="997500"/>
        <a:ext cx="4109264" cy="398882"/>
      </dsp:txXfrm>
    </dsp:sp>
    <dsp:sp modelId="{AE626DF7-A5E5-45B2-AA3B-AF93E97689C3}">
      <dsp:nvSpPr>
        <dsp:cNvPr id="0" name=""/>
        <dsp:cNvSpPr/>
      </dsp:nvSpPr>
      <dsp:spPr>
        <a:xfrm>
          <a:off x="6654" y="1427441"/>
          <a:ext cx="4109264" cy="972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Integration: </a:t>
          </a:r>
          <a:r>
            <a:rPr lang="en-US" sz="1700" kern="1200" dirty="0"/>
            <a:t>Merging diverse data sources.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interpretation: </a:t>
          </a:r>
          <a:r>
            <a:rPr lang="en-US" sz="1700" kern="1200" dirty="0"/>
            <a:t>Extracting meaningful insights.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Scalability: </a:t>
          </a:r>
          <a:r>
            <a:rPr lang="en-US" sz="1700" kern="1200"/>
            <a:t>Effidently handling large datasets.</a:t>
          </a:r>
        </a:p>
      </dsp:txBody>
      <dsp:txXfrm>
        <a:off x="6654" y="1427441"/>
        <a:ext cx="4109264" cy="972223"/>
      </dsp:txXfrm>
    </dsp:sp>
    <dsp:sp modelId="{50C1740C-7906-413F-B64B-E714BDE3B3CB}">
      <dsp:nvSpPr>
        <dsp:cNvPr id="0" name=""/>
        <dsp:cNvSpPr/>
      </dsp:nvSpPr>
      <dsp:spPr>
        <a:xfrm>
          <a:off x="6170551" y="0"/>
          <a:ext cx="1438242" cy="9307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EBF8F-4E10-48BA-B3C2-08099F520640}">
      <dsp:nvSpPr>
        <dsp:cNvPr id="0" name=""/>
        <dsp:cNvSpPr/>
      </dsp:nvSpPr>
      <dsp:spPr>
        <a:xfrm>
          <a:off x="4835040" y="997500"/>
          <a:ext cx="4109264" cy="398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1" kern="1200"/>
            <a:t>The Role of Bioinformatics</a:t>
          </a:r>
          <a:endParaRPr lang="en-US" sz="2500" kern="1200"/>
        </a:p>
      </dsp:txBody>
      <dsp:txXfrm>
        <a:off x="4835040" y="997500"/>
        <a:ext cx="4109264" cy="398882"/>
      </dsp:txXfrm>
    </dsp:sp>
    <dsp:sp modelId="{DD7E0DAB-5CEB-4D54-9AB2-A8AE825AD973}">
      <dsp:nvSpPr>
        <dsp:cNvPr id="0" name=""/>
        <dsp:cNvSpPr/>
      </dsp:nvSpPr>
      <dsp:spPr>
        <a:xfrm>
          <a:off x="4835040" y="1427441"/>
          <a:ext cx="4109264" cy="972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Solution: </a:t>
          </a:r>
          <a:r>
            <a:rPr lang="en-US" sz="1700" kern="1200" dirty="0"/>
            <a:t>Computational tools and interdisciplinary approaches to manage and interpret complex biological data.</a:t>
          </a:r>
        </a:p>
      </dsp:txBody>
      <dsp:txXfrm>
        <a:off x="4835040" y="1427441"/>
        <a:ext cx="4109264" cy="972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BBC36-E702-458F-B425-EB80FD8F2027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A59A0-63D4-4FEE-9408-94D124CE43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0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A59A0-63D4-4FEE-9408-94D124CE43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95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1C9B-D58B-844D-B5CB-AF966613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6C12-2F56-6FEF-D7ED-73D062727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0FAF2-37AD-EE39-7D2E-5C1EDB2F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C2FA-FA3B-4AD6-933B-55104DCE3426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578A8-D165-6641-C617-803EF3B6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F0ECA-844A-E9F7-9F61-710B88FB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3F76-4238-4231-B6EA-220B72C14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293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68993A-AF25-58E5-841D-B44B27EDE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91DDA-7528-FB54-8269-02CBE1649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BE84A-D1B3-8E6C-B836-60CDF71D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C2FA-FA3B-4AD6-933B-55104DCE3426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985BE-D721-6B77-CE79-58909DD4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430B1-E73C-A2F4-BD9B-60629EE9F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3F76-4238-4231-B6EA-220B72C14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55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1500-B159-3902-3679-A2F0C4057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05E8C-CE50-1BE5-6FA2-488D5DB80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DF8AA-9307-D5A2-0CEE-E71000D4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540F1-BF49-445E-149A-4F9B047A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5BC84-B7B6-3971-CF85-4C3E373E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91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6297-DF29-6D98-CCA8-B9A1DC69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AF4D-3C5E-796D-7DAF-52D1FE3BD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35402-C3D7-0D81-4F60-E5FB78EB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DD2B3-24BD-68A8-BEE4-0CBD5428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583C3-99A2-1FFE-9D8B-B458953A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15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89C4-43C1-8017-04F8-FAEE19ED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DABC0-BBC3-D43A-F038-A110CCE5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15408-DD6A-585F-495E-33782CA1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8F860-8ED3-9551-AB6A-BEA1865F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C5D15-F69E-DAF4-272D-8C9793CA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369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1C48-C1C0-27CA-C52B-22F30AB0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8DF9F-B6B1-AE5B-7433-A7C67B1B0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B2356-3033-07CB-56B0-F1421E412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67036-D611-1A20-0FE8-B61B3FA0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2EEEE-B23D-AFA8-15BF-AAB3431F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256B-6478-6D62-AB71-B4ECBAC5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69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1459-AF5C-6896-C684-97906F0B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8BFF5-DAE1-7204-09B1-6D69FFEBA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D9B58-2DA8-575E-7966-765E4B152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70EA92-22E0-4DB7-5EEF-8831CB12D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9068F-D85B-D270-E76B-700F21013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032F8-9D85-671A-00A6-41EF0762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DAD13-E3E0-5313-8DDE-D221D96D7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4679E1-7DC4-60AB-8330-D54FB5AA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482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9F2F-65E8-CCE0-DE8A-5D86D198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D1BA4-48E8-115A-C093-34427501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4FCC4-20F1-A7A5-7F28-E1E55F470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CC98F-73AA-3ED1-928E-BBC0B1E4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198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389D91-17EA-29E3-D864-956B2127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87059-9E1F-A542-1387-27E54B96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E6A9E-3A0D-6F47-8AA9-DAE95F32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038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B1D8-1637-9AD9-85D9-00F33D70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27BB8-7503-833D-7DD9-79FB2C326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D0E78-197D-980B-203F-2593ECAF2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BBF2F-DACA-78C1-DDFA-172A9CC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7E6DD-35AA-7469-6F68-A3ECDCDB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BC91F-9952-91C3-614C-75D89CE1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374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F476-D239-5DBE-D189-6C2410AD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CCBB83-E537-2542-77F2-7A390857F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59C9E-0706-943E-9C1A-C3465AB9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F2547-8A22-835B-2E0C-8D9D7D06A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B185-26FF-520E-31DB-30D9D17E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6E418-3074-0178-80B2-EE701C73C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10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02FE-1305-7D7E-4EA8-32DCA0AF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AF6A9-2CC7-2F87-8D42-05E73DDD6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4AD4-0FED-1CA0-F8A4-1DA8FC23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C2FA-FA3B-4AD6-933B-55104DCE3426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EACAB-5A54-5184-8B45-F1A6C89F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2D695-FEDC-7962-656F-C10020C6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3F76-4238-4231-B6EA-220B72C14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698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333F-24AF-4BF0-0B60-57525961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80441-C827-C96C-8BCA-27547F3D9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07934-823A-6A12-8565-F5A808A7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21489-BA01-640C-B39B-54BC9A97A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42F8-7C2D-523F-99CF-D8A80BA1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950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11EE8-9FFA-C45F-E1C6-677F19756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D5271-7FD7-31D3-C64D-1490F4D69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48D0E-2C59-D619-834C-B87C63E4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E79CF-BB19-AF62-2A08-947FBE1F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88E7-5DED-E776-5F18-7363A8E2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96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485D-46F5-6D86-45C3-5056BA9C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06E52-8473-088D-F214-1E7479D59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6A7C4-F530-D176-9DA0-CE7A7EB6C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ECB8-33A7-0364-F4B6-DD13C5F6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C2FA-FA3B-4AD6-933B-55104DCE3426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E464E-79C7-6067-6FB7-03309A76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47D5A-2F76-95DF-123E-94289988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3F76-4238-4231-B6EA-220B72C14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65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1429-D8AF-7AAF-791B-A47E59EF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B32ED-6AD0-DB4E-54C4-3A89E6D8C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E51D4-5090-8D89-F1AD-5EC2CC04E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69BCF4-531B-6952-143B-C70ED0F76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51243-8B5F-4242-DB0B-14F852C7F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7266EA-26B4-3090-1271-CFE1C81B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C2FA-FA3B-4AD6-933B-55104DCE3426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8FE63D-E897-06D2-1679-A43365AA5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AD38AB-6D70-56C1-952B-0B4F6434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3F76-4238-4231-B6EA-220B72C14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57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82F49-047D-F87A-07AC-EAA8767D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D0E1B-D582-E8D6-7C84-EE300A42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C2FA-FA3B-4AD6-933B-55104DCE3426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4D7C1-C1FB-CFD9-A15E-D8ACF2543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87DB8-4D8F-BC83-9768-648B7C77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3F76-4238-4231-B6EA-220B72C14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72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8C3AD-0E33-8D39-7A15-A08285A7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C2FA-FA3B-4AD6-933B-55104DCE3426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91296-9044-5984-397A-2C20062C1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45401-ADB5-CB46-2643-6664773D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3F76-4238-4231-B6EA-220B72C14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9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01B9-184D-8949-0362-8E6A54A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75B32-F66F-4FA2-85C1-B8DFDD707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03769-65A6-E3C5-D150-A8C61ABA8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69E57-774E-8122-94F6-BDE1B9FC5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C2FA-FA3B-4AD6-933B-55104DCE3426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63E13-5B40-49A3-CEBB-EF42EDC0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D53B2-B386-7FFD-16E0-327D1FFF1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3F76-4238-4231-B6EA-220B72C14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67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4EA8-3CFF-417C-F187-066EA2B8B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F20DA3-FBDA-8AE3-BF05-704267F47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F5C7C-8FF3-ED6D-B389-326B443C3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9615C-294B-0281-6C18-8922C3E4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C2FA-FA3B-4AD6-933B-55104DCE3426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1C31E-90EF-C105-EB2D-C6E8AAEEE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28B7B-39CC-3B34-4D9C-B4AF2F70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3F76-4238-4231-B6EA-220B72C14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38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3B34-69E5-1080-DA5E-BB5B51E9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057E5-CE98-5446-4255-28E5EB3A8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CB969-99DA-725F-8B3E-69E6F34D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C2FA-FA3B-4AD6-933B-55104DCE3426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BA9A6-BFD1-D164-F127-813374EFD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9D725-1B95-DE61-FF79-015F467E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3F76-4238-4231-B6EA-220B72C14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42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D20D16-56A0-2BC3-DE75-8C62F285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E64F4-4E70-F40D-80B7-BF50760CE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8558-20D6-9CE1-49AC-3F32D878E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0C2FA-FA3B-4AD6-933B-55104DCE3426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E6A12-24D4-978A-633F-ECC89006F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3D470-3E94-8F1C-E3AE-847856099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773F76-4238-4231-B6EA-220B72C14A89}" type="slidenum">
              <a:rPr lang="en-GB" smtClean="0"/>
              <a:t>‹#›</a:t>
            </a:fld>
            <a:endParaRPr lang="en-GB"/>
          </a:p>
        </p:txBody>
      </p:sp>
      <p:pic>
        <p:nvPicPr>
          <p:cNvPr id="1026" name="Picture 2" descr="WAICY 2024 KSA - WAICY">
            <a:extLst>
              <a:ext uri="{FF2B5EF4-FFF2-40B4-BE49-F238E27FC236}">
                <a16:creationId xmlns:a16="http://schemas.microsoft.com/office/drawing/2014/main" id="{5D1A1AAE-05AF-6A58-7401-E0584DD12C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648" y="0"/>
            <a:ext cx="1377352" cy="78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B280-1F05-675B-571E-6B2C12110AF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77" y="6271752"/>
            <a:ext cx="1676545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0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B1B452-D859-C2BB-F4D4-4F45105B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F84FE-AAFB-2634-A6A4-25A9ACBEE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860A5-3DBF-57C4-223B-7C73958795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27B20-11D2-43D1-B3C2-3B66FA35A63C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3FB4A-C652-4678-1BEC-B8BB6FC46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E179A-5956-5F95-6047-FEDD40F5C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6D7BA-A2B4-4522-B3AD-17F567FDA5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5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DE03-DB86-9E9E-E3E7-918B0A7B4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563"/>
            <a:ext cx="10515600" cy="4138049"/>
          </a:xfrm>
        </p:spPr>
        <p:txBody>
          <a:bodyPr>
            <a:normAutofit/>
          </a:bodyPr>
          <a:lstStyle/>
          <a:p>
            <a:pPr algn="ctr"/>
            <a:r>
              <a:rPr lang="en-GB" sz="4800" b="1">
                <a:latin typeface="Arial" panose="020B0604020202020204" pitchFamily="34" charset="0"/>
                <a:cs typeface="Arial" panose="020B0604020202020204" pitchFamily="34" charset="0"/>
              </a:rPr>
              <a:t>Introduction to Bioinformatics</a:t>
            </a:r>
            <a:br>
              <a:rPr lang="en-GB" sz="48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4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8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1: Introduction to Bioinformatics and Biological Resources</a:t>
            </a:r>
            <a:br>
              <a:rPr lang="en-GB" sz="48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GB" sz="3600" baseline="30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36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2026</a:t>
            </a:r>
            <a:endParaRPr lang="en-GB" sz="3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65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95E31FF5-80FD-620C-F923-089E098DE9E1}"/>
              </a:ext>
            </a:extLst>
          </p:cNvPr>
          <p:cNvSpPr txBox="1"/>
          <p:nvPr/>
        </p:nvSpPr>
        <p:spPr>
          <a:xfrm>
            <a:off x="253279" y="-83280"/>
            <a:ext cx="9854282" cy="13715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24765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pc="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Why</a:t>
            </a:r>
            <a:r>
              <a:rPr lang="en-US" sz="4400" b="1" spc="125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4400" b="1" spc="75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</a:t>
            </a:r>
            <a:r>
              <a:rPr lang="en-US" sz="4400" b="1" spc="65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4400" b="1" spc="1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</a:t>
            </a:r>
            <a:r>
              <a:rPr lang="en-US" sz="4400" b="1" spc="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4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need</a:t>
            </a:r>
            <a:r>
              <a:rPr lang="en-US" sz="4400" b="1" spc="215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4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Bioinformatics</a:t>
            </a:r>
            <a:r>
              <a:rPr lang="en-US" sz="4400" b="1" spc="-15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4400" spc="-355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?</a:t>
            </a:r>
            <a:endParaRPr lang="en-US" sz="4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263525" algn="l"/>
              </a:tabLst>
            </a:pPr>
            <a:r>
              <a:rPr lang="en-US" sz="3200" b="1" spc="-25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1.</a:t>
            </a:r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</a:t>
            </a:r>
            <a:r>
              <a:rPr lang="en-US" sz="3200" b="1" spc="6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Key</a:t>
            </a:r>
            <a:r>
              <a:rPr lang="en-US" sz="3200" b="1" spc="9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Complexity</a:t>
            </a:r>
            <a:r>
              <a:rPr lang="en-US" sz="3200" b="1" spc="254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spc="-1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Factors</a:t>
            </a:r>
            <a:endParaRPr lang="en-US" sz="3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C951BD31-3410-DBE1-5099-6798F11144D1}"/>
              </a:ext>
            </a:extLst>
          </p:cNvPr>
          <p:cNvSpPr txBox="1"/>
          <p:nvPr/>
        </p:nvSpPr>
        <p:spPr>
          <a:xfrm>
            <a:off x="417927" y="2642487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3220" indent="-228600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tabLst>
                <a:tab pos="363220" algn="l"/>
              </a:tabLst>
            </a:pPr>
            <a:r>
              <a:rPr lang="en-US" sz="2200" b="1" spc="-10" dirty="0"/>
              <a:t>Volume:</a:t>
            </a:r>
            <a:r>
              <a:rPr lang="en-US" sz="2200" b="1" spc="25" dirty="0"/>
              <a:t> </a:t>
            </a:r>
            <a:r>
              <a:rPr lang="en-US" sz="2200" dirty="0"/>
              <a:t>Massive</a:t>
            </a:r>
            <a:r>
              <a:rPr lang="en-US" sz="2200" spc="450" dirty="0"/>
              <a:t> </a:t>
            </a:r>
            <a:r>
              <a:rPr lang="en-US" sz="2200" dirty="0"/>
              <a:t>datasets</a:t>
            </a:r>
            <a:r>
              <a:rPr lang="en-US" sz="2200" spc="270" dirty="0"/>
              <a:t> </a:t>
            </a:r>
            <a:r>
              <a:rPr lang="en-US" sz="2200" dirty="0"/>
              <a:t>from</a:t>
            </a:r>
            <a:r>
              <a:rPr lang="en-US" sz="2200" spc="185" dirty="0"/>
              <a:t> </a:t>
            </a:r>
            <a:r>
              <a:rPr lang="en-US" sz="2200" dirty="0"/>
              <a:t>high-throughput</a:t>
            </a:r>
            <a:r>
              <a:rPr lang="en-US" sz="2200" spc="220" dirty="0"/>
              <a:t> </a:t>
            </a:r>
            <a:r>
              <a:rPr lang="en-US" sz="2200" spc="-10" dirty="0"/>
              <a:t>technologies</a:t>
            </a:r>
            <a:endParaRPr lang="en-US" sz="2200" dirty="0"/>
          </a:p>
          <a:p>
            <a:pPr marL="361950" marR="508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61950" algn="l"/>
                <a:tab pos="363220" algn="l"/>
              </a:tabLst>
            </a:pPr>
            <a:r>
              <a:rPr lang="en-US" sz="2200" dirty="0"/>
              <a:t>	</a:t>
            </a:r>
            <a:r>
              <a:rPr lang="en-US" sz="2200" b="1" spc="20" dirty="0"/>
              <a:t>Variety:</a:t>
            </a:r>
            <a:r>
              <a:rPr lang="en-US" sz="2200" b="1" spc="120" dirty="0"/>
              <a:t> </a:t>
            </a:r>
            <a:r>
              <a:rPr lang="en-US" sz="2200" spc="20" dirty="0"/>
              <a:t>Different</a:t>
            </a:r>
            <a:r>
              <a:rPr lang="en-US" sz="2200" spc="140" dirty="0"/>
              <a:t> </a:t>
            </a:r>
            <a:r>
              <a:rPr lang="en-US" sz="2200" spc="20" dirty="0"/>
              <a:t>data</a:t>
            </a:r>
            <a:r>
              <a:rPr lang="en-US" sz="2200" spc="95" dirty="0"/>
              <a:t> </a:t>
            </a:r>
            <a:r>
              <a:rPr lang="en-US" sz="2200" spc="20" dirty="0"/>
              <a:t>types</a:t>
            </a:r>
            <a:r>
              <a:rPr lang="en-US" sz="2200" spc="75" dirty="0"/>
              <a:t> </a:t>
            </a:r>
            <a:r>
              <a:rPr lang="en-US" sz="2200" spc="45" dirty="0"/>
              <a:t>(Genomics,</a:t>
            </a:r>
            <a:r>
              <a:rPr lang="en-US" sz="2200" spc="-95" dirty="0"/>
              <a:t> </a:t>
            </a:r>
            <a:r>
              <a:rPr lang="en-US" sz="2200" spc="10" dirty="0"/>
              <a:t>proteomics,</a:t>
            </a:r>
            <a:r>
              <a:rPr lang="en-US" sz="2200" spc="-65" dirty="0"/>
              <a:t> </a:t>
            </a:r>
            <a:r>
              <a:rPr lang="en-US" sz="2200" spc="20" dirty="0"/>
              <a:t>transcriptomics,</a:t>
            </a:r>
            <a:r>
              <a:rPr lang="en-US" sz="2200" spc="-45" dirty="0"/>
              <a:t> </a:t>
            </a:r>
            <a:r>
              <a:rPr lang="en-US" sz="2200" spc="20" dirty="0"/>
              <a:t>and</a:t>
            </a:r>
            <a:r>
              <a:rPr lang="en-US" sz="2200" spc="80" dirty="0"/>
              <a:t> </a:t>
            </a:r>
            <a:r>
              <a:rPr lang="en-US" sz="2200" spc="55" dirty="0"/>
              <a:t>more)</a:t>
            </a:r>
            <a:r>
              <a:rPr lang="en-US" sz="2200" spc="-50" dirty="0"/>
              <a:t> </a:t>
            </a:r>
            <a:r>
              <a:rPr lang="en-US" sz="2200" spc="20" dirty="0"/>
              <a:t>and</a:t>
            </a:r>
            <a:r>
              <a:rPr lang="en-US" sz="2200" spc="160" dirty="0"/>
              <a:t> </a:t>
            </a:r>
            <a:r>
              <a:rPr lang="en-US" sz="2200" spc="20" dirty="0"/>
              <a:t>various</a:t>
            </a:r>
            <a:r>
              <a:rPr lang="en-US" sz="2200" spc="60" dirty="0"/>
              <a:t> </a:t>
            </a:r>
            <a:r>
              <a:rPr lang="en-US" sz="2200" spc="-10" dirty="0"/>
              <a:t>formats </a:t>
            </a:r>
            <a:r>
              <a:rPr lang="en-US" sz="2200" spc="10" dirty="0"/>
              <a:t>(sequences.,</a:t>
            </a:r>
            <a:r>
              <a:rPr lang="en-US" sz="2200" spc="-65" dirty="0"/>
              <a:t> </a:t>
            </a:r>
            <a:r>
              <a:rPr lang="en-US" sz="2200" spc="20" dirty="0"/>
              <a:t>structures,</a:t>
            </a:r>
            <a:r>
              <a:rPr lang="en-US" sz="2200" spc="-30" dirty="0"/>
              <a:t> </a:t>
            </a:r>
            <a:r>
              <a:rPr lang="en-US" sz="2200" spc="20" dirty="0"/>
              <a:t>networks)</a:t>
            </a:r>
            <a:r>
              <a:rPr lang="en-US" sz="2200" spc="180" dirty="0"/>
              <a:t> </a:t>
            </a:r>
            <a:r>
              <a:rPr lang="en-US" sz="2200" spc="20" dirty="0"/>
              <a:t>require</a:t>
            </a:r>
            <a:r>
              <a:rPr lang="en-US" sz="2200" spc="200" dirty="0"/>
              <a:t> </a:t>
            </a:r>
            <a:r>
              <a:rPr lang="en-US" sz="2200" spc="20" dirty="0"/>
              <a:t>specialized</a:t>
            </a:r>
            <a:r>
              <a:rPr lang="en-US" sz="2200" spc="90" dirty="0"/>
              <a:t> </a:t>
            </a:r>
            <a:r>
              <a:rPr lang="en-US" sz="2200" spc="-10" dirty="0"/>
              <a:t>analysis</a:t>
            </a:r>
            <a:endParaRPr lang="en-US" sz="2200" dirty="0"/>
          </a:p>
          <a:p>
            <a:pPr marL="363220" indent="-228600">
              <a:lnSpc>
                <a:spcPct val="90000"/>
              </a:lnSpc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363220" algn="l"/>
              </a:tabLst>
            </a:pPr>
            <a:r>
              <a:rPr lang="en-US" sz="2200" b="1" dirty="0"/>
              <a:t>Velocity:</a:t>
            </a:r>
            <a:r>
              <a:rPr lang="en-US" sz="2200" b="1" spc="270" dirty="0"/>
              <a:t> </a:t>
            </a:r>
            <a:r>
              <a:rPr lang="en-US" sz="2200" dirty="0"/>
              <a:t>Rapid</a:t>
            </a:r>
            <a:r>
              <a:rPr lang="en-US" sz="2200" spc="135" dirty="0"/>
              <a:t> </a:t>
            </a:r>
            <a:r>
              <a:rPr lang="en-US" sz="2200" dirty="0"/>
              <a:t>data</a:t>
            </a:r>
            <a:r>
              <a:rPr lang="en-US" sz="2200" spc="204" dirty="0"/>
              <a:t> </a:t>
            </a:r>
            <a:r>
              <a:rPr lang="en-US" sz="2200" dirty="0"/>
              <a:t>generation</a:t>
            </a:r>
            <a:r>
              <a:rPr lang="en-US" sz="2200" spc="270" dirty="0"/>
              <a:t> </a:t>
            </a:r>
            <a:r>
              <a:rPr lang="en-US" sz="2200" dirty="0"/>
              <a:t>and</a:t>
            </a:r>
            <a:r>
              <a:rPr lang="en-US" sz="2200" spc="140" dirty="0"/>
              <a:t> </a:t>
            </a:r>
            <a:r>
              <a:rPr lang="en-US" sz="2200" spc="-10" dirty="0"/>
              <a:t>updates</a:t>
            </a:r>
            <a:endParaRPr lang="en-US" sz="2200" dirty="0"/>
          </a:p>
          <a:p>
            <a:pPr marL="363220" indent="-228600">
              <a:lnSpc>
                <a:spcPct val="90000"/>
              </a:lnSpc>
              <a:spcBef>
                <a:spcPts val="355"/>
              </a:spcBef>
              <a:buFont typeface="Arial" panose="020B0604020202020204" pitchFamily="34" charset="0"/>
              <a:buChar char="•"/>
              <a:tabLst>
                <a:tab pos="363220" algn="l"/>
              </a:tabLst>
            </a:pPr>
            <a:r>
              <a:rPr lang="en-US" sz="2200" b="1" spc="10" dirty="0"/>
              <a:t>Variability:</a:t>
            </a:r>
            <a:r>
              <a:rPr lang="en-US" sz="2200" b="1" spc="45" dirty="0"/>
              <a:t> </a:t>
            </a:r>
            <a:r>
              <a:rPr lang="en-US" sz="2200" spc="10" dirty="0"/>
              <a:t>Inherent</a:t>
            </a:r>
            <a:r>
              <a:rPr lang="en-US" sz="2200" spc="140" dirty="0"/>
              <a:t> </a:t>
            </a:r>
            <a:r>
              <a:rPr lang="en-US" sz="2200" spc="10" dirty="0"/>
              <a:t>noise</a:t>
            </a:r>
            <a:r>
              <a:rPr lang="en-US" sz="2200" spc="240" dirty="0"/>
              <a:t> </a:t>
            </a:r>
            <a:r>
              <a:rPr lang="en-US" sz="2200" spc="10" dirty="0"/>
              <a:t>and</a:t>
            </a:r>
            <a:r>
              <a:rPr lang="en-US" sz="2200" spc="195" dirty="0"/>
              <a:t> </a:t>
            </a:r>
            <a:r>
              <a:rPr lang="en-US" sz="2200" spc="10" dirty="0"/>
              <a:t>inconsistencies</a:t>
            </a:r>
            <a:r>
              <a:rPr lang="en-US" sz="2200" spc="95" dirty="0"/>
              <a:t> </a:t>
            </a:r>
            <a:r>
              <a:rPr lang="en-US" sz="2200" spc="10" dirty="0"/>
              <a:t>in</a:t>
            </a:r>
            <a:r>
              <a:rPr lang="en-US" sz="2200" spc="110" dirty="0"/>
              <a:t> </a:t>
            </a:r>
            <a:r>
              <a:rPr lang="en-US" sz="2200" spc="10" dirty="0"/>
              <a:t>biological</a:t>
            </a:r>
            <a:r>
              <a:rPr lang="en-US" sz="2200" spc="70" dirty="0"/>
              <a:t> </a:t>
            </a:r>
            <a:r>
              <a:rPr lang="en-US" sz="2200" spc="-10" dirty="0"/>
              <a:t>systems</a:t>
            </a:r>
            <a:endParaRPr lang="en-US" sz="2200" dirty="0"/>
          </a:p>
          <a:p>
            <a:pPr marL="1289685" indent="-228600">
              <a:lnSpc>
                <a:spcPct val="90000"/>
              </a:lnSpc>
              <a:spcBef>
                <a:spcPts val="85"/>
              </a:spcBef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object 8" descr="A diagram of medical data&#10;&#10;AI-generated content may be incorrect.">
            <a:extLst>
              <a:ext uri="{FF2B5EF4-FFF2-40B4-BE49-F238E27FC236}">
                <a16:creationId xmlns:a16="http://schemas.microsoft.com/office/drawing/2014/main" id="{A7FF47EA-F8D1-2183-0BB1-244057D7A1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0484" y="888964"/>
            <a:ext cx="4243589" cy="2697351"/>
          </a:xfrm>
          <a:prstGeom prst="rect">
            <a:avLst/>
          </a:prstGeom>
        </p:spPr>
      </p:pic>
      <p:pic>
        <p:nvPicPr>
          <p:cNvPr id="5122" name="Picture 2" descr="Bioinformatics and other bits - A sequence alignment viewer with Bokeh and  Panel">
            <a:extLst>
              <a:ext uri="{FF2B5EF4-FFF2-40B4-BE49-F238E27FC236}">
                <a16:creationId xmlns:a16="http://schemas.microsoft.com/office/drawing/2014/main" id="{651E6BF8-5030-9D3D-1152-44959A78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208306"/>
            <a:ext cx="3995928" cy="19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65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66210EAE-4A7E-9786-B036-1DC54CE3EC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116" y="4139381"/>
            <a:ext cx="2464113" cy="1920568"/>
          </a:xfrm>
          <a:prstGeom prst="rect">
            <a:avLst/>
          </a:prstGeom>
        </p:spPr>
      </p:pic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26988D12-344B-393B-D97A-64556608E909}"/>
              </a:ext>
            </a:extLst>
          </p:cNvPr>
          <p:cNvSpPr txBox="1">
            <a:spLocks/>
          </p:cNvSpPr>
          <p:nvPr/>
        </p:nvSpPr>
        <p:spPr>
          <a:xfrm>
            <a:off x="1078115" y="220925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GB" spc="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pc="75" dirty="0">
                <a:latin typeface="Arial" panose="020B0604020202020204" pitchFamily="34" charset="0"/>
                <a:cs typeface="Arial" panose="020B0604020202020204" pitchFamily="34" charset="0"/>
              </a:rPr>
              <a:t>do we</a:t>
            </a:r>
            <a:r>
              <a:rPr lang="en-GB" spc="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pc="55" dirty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en-GB" spc="1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en-GB" spc="-32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BEE02793-8F83-11C9-48E8-28F16B26C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1829425"/>
              </p:ext>
            </p:extLst>
          </p:nvPr>
        </p:nvGraphicFramePr>
        <p:xfrm>
          <a:off x="984674" y="1195639"/>
          <a:ext cx="8950960" cy="2399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262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07DA2-2747-BB3C-2A6D-7060E7551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B2CB3090-67A7-E2D2-FBD2-798537EB2EC9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Applications of Bioinformatics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0A27A-701B-7F41-14AF-437F7B47B76E}"/>
              </a:ext>
            </a:extLst>
          </p:cNvPr>
          <p:cNvSpPr txBox="1"/>
          <p:nvPr/>
        </p:nvSpPr>
        <p:spPr>
          <a:xfrm>
            <a:off x="639097" y="1386349"/>
            <a:ext cx="5700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Biotechnology &amp; Biofuels: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Enhancing enzyme production, Genetically Modified Organisms., and developing efficient biofuels.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Drug Discovery &amp; Preventive Medicine: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Identifying drug targets, designing drug1s, and predicting disease risks.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Gene Therapy &amp; Stem Cell Therapy: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Optimizing gene edit1ing and improving stem cell treatments.</a:t>
            </a:r>
          </a:p>
        </p:txBody>
      </p:sp>
      <p:pic>
        <p:nvPicPr>
          <p:cNvPr id="6146" name="Picture 2" descr="Bioinformatics- Introduction and Applications">
            <a:extLst>
              <a:ext uri="{FF2B5EF4-FFF2-40B4-BE49-F238E27FC236}">
                <a16:creationId xmlns:a16="http://schemas.microsoft.com/office/drawing/2014/main" id="{7C5ED0D1-9E1C-B935-D9D0-0DA02D9D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96" y="1651743"/>
            <a:ext cx="5593964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53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47A7-7180-2B22-86E6-8F41F4B41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6F12A021-3E26-9F90-9BBB-3ACC3272F39C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Applications of Bioinformatics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15670-B31A-8087-A05D-1E95D40E1AFA}"/>
              </a:ext>
            </a:extLst>
          </p:cNvPr>
          <p:cNvSpPr txBox="1"/>
          <p:nvPr/>
        </p:nvSpPr>
        <p:spPr>
          <a:xfrm>
            <a:off x="639097" y="1386349"/>
            <a:ext cx="57007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Environmental &amp; Climate Applications: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Bioremediation, studying climate impacts, and engineering resistant crops.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Agriculture &amp; Nutrition: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Improving crop yield, resistance, and nutritional quality.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Microbial &amp; Evolutionary Studies: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Analysing microbial genomes and tracing species evolution.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Forensic &amp; Veterinary Sciences: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DNA analysis for identity verification, criminal investigations, and improving animal health.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Antibiotic Resistance &amp; Insect Resistance: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Studying resistance mechanisms and engineering crops against pests.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Bioinformatics in agriculture - CROPWAY 2026">
            <a:extLst>
              <a:ext uri="{FF2B5EF4-FFF2-40B4-BE49-F238E27FC236}">
                <a16:creationId xmlns:a16="http://schemas.microsoft.com/office/drawing/2014/main" id="{0AC1C5A5-29DB-A754-2403-F0F56808A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2" b="14222"/>
          <a:stretch>
            <a:fillRect/>
          </a:stretch>
        </p:blipFill>
        <p:spPr bwMode="auto">
          <a:xfrm>
            <a:off x="6095999" y="1320800"/>
            <a:ext cx="5731533" cy="433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88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2ABEC-C4FD-5672-9B1C-8AE93181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D2D2C151-EDBD-14FA-9104-C64F32E7A979}"/>
              </a:ext>
            </a:extLst>
          </p:cNvPr>
          <p:cNvSpPr txBox="1">
            <a:spLocks/>
          </p:cNvSpPr>
          <p:nvPr/>
        </p:nvSpPr>
        <p:spPr>
          <a:xfrm>
            <a:off x="1838633" y="2462681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Bioinformatics in Saudi Arabia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32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374AD-1F27-9DA6-4B47-F5419D07D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The Saudi Genome Program">
            <a:extLst>
              <a:ext uri="{FF2B5EF4-FFF2-40B4-BE49-F238E27FC236}">
                <a16:creationId xmlns:a16="http://schemas.microsoft.com/office/drawing/2014/main" id="{4332DC53-D019-F73B-3761-AC0111F9C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7" r="14540" b="4145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05170BCE-2B7C-92B3-C5B7-6F398A64F654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800" spc="65">
                <a:solidFill>
                  <a:schemeClr val="bg1"/>
                </a:solidFill>
              </a:rPr>
              <a:t>Saudi Human Resource Genome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85" name="Rectangle 718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615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093B9-5F24-4663-F579-F11CD9773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45F74FE0-6C77-A53B-A038-CC3CD55891D3}"/>
              </a:ext>
            </a:extLst>
          </p:cNvPr>
          <p:cNvSpPr txBox="1">
            <a:spLocks/>
          </p:cNvSpPr>
          <p:nvPr/>
        </p:nvSpPr>
        <p:spPr>
          <a:xfrm>
            <a:off x="851183" y="1143000"/>
            <a:ext cx="4846320" cy="2898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200" b="1" spc="65"/>
              <a:t>Saudi gene hunters comb country’s DNA to prevent rare diseases</a:t>
            </a:r>
            <a:endParaRPr lang="en-US" sz="42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6C00F-DDFF-3249-F056-F0CB1CA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56" y="1389820"/>
            <a:ext cx="5441001" cy="7481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E3D5D-A0EC-59A9-FE5E-9B6074F20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04" y="3522180"/>
            <a:ext cx="4709904" cy="31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6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0743C5-91F2-45E5-DBF6-03931170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B89CEB2E-92D2-9819-E8ED-754B8955F19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Aft>
                <a:spcPts val="600"/>
              </a:spcAft>
            </a:pPr>
            <a:r>
              <a:rPr lang="en-US" sz="3600" kern="1200" spc="6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KMAP Platform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3199F-68FB-1CA6-EDAD-2D2F9BBBE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70" y="643466"/>
            <a:ext cx="6729592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1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8" name="Rectangle 820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Figure 1">
            <a:extLst>
              <a:ext uri="{FF2B5EF4-FFF2-40B4-BE49-F238E27FC236}">
                <a16:creationId xmlns:a16="http://schemas.microsoft.com/office/drawing/2014/main" id="{1D51C43B-A8E9-52F1-111A-ED829BE1D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9"/>
          <a:stretch>
            <a:fillRect/>
          </a:stretch>
        </p:blipFill>
        <p:spPr bwMode="auto">
          <a:xfrm>
            <a:off x="307775" y="261437"/>
            <a:ext cx="11576450" cy="633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646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F1BB9-7399-02DA-9D7A-30D3DFFA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239753"/>
            <a:ext cx="9015241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62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>
            <a:extLst>
              <a:ext uri="{FF2B5EF4-FFF2-40B4-BE49-F238E27FC236}">
                <a16:creationId xmlns:a16="http://schemas.microsoft.com/office/drawing/2014/main" id="{AE3B65F0-F9D4-2946-2AAF-117444AD4813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24440" y="231775"/>
            <a:ext cx="1696720" cy="928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CBA87-4977-578F-1A68-19E7D70327A2}"/>
              </a:ext>
            </a:extLst>
          </p:cNvPr>
          <p:cNvSpPr txBox="1"/>
          <p:nvPr/>
        </p:nvSpPr>
        <p:spPr>
          <a:xfrm>
            <a:off x="668593" y="457481"/>
            <a:ext cx="84950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Instructors</a:t>
            </a: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Dr. Muhammad Waqas Ali (Oxford, OBU, UK)</a:t>
            </a: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45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0EEBB-E1F4-987A-30AF-B6889EA2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27" y="235943"/>
            <a:ext cx="10455546" cy="63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68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E834F2-E48E-251F-F2DC-E822037C9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What is Molecular Biology (With +35 Experiments)">
            <a:extLst>
              <a:ext uri="{FF2B5EF4-FFF2-40B4-BE49-F238E27FC236}">
                <a16:creationId xmlns:a16="http://schemas.microsoft.com/office/drawing/2014/main" id="{77B46C60-D29C-4896-898B-67D9121DF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r="9495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92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A5818BF2-9456-0296-D724-D9C20FFE6646}"/>
              </a:ext>
            </a:extLst>
          </p:cNvPr>
          <p:cNvSpPr txBox="1">
            <a:spLocks/>
          </p:cNvSpPr>
          <p:nvPr/>
        </p:nvSpPr>
        <p:spPr>
          <a:xfrm>
            <a:off x="464574" y="532273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000" spc="65" dirty="0">
                <a:latin typeface="Arial" panose="020B0604020202020204" pitchFamily="34" charset="0"/>
                <a:cs typeface="Arial" panose="020B0604020202020204" pitchFamily="34" charset="0"/>
              </a:rPr>
              <a:t>What is Molecular Biology?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F2E5B-24D5-A71C-0FC4-023D42EC71A1}"/>
              </a:ext>
            </a:extLst>
          </p:cNvPr>
          <p:cNvSpPr txBox="1"/>
          <p:nvPr/>
        </p:nvSpPr>
        <p:spPr>
          <a:xfrm>
            <a:off x="81280" y="3836281"/>
            <a:ext cx="5181600" cy="1741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study of structure and function of nucleic acids and proteins of biological molecules to understand the molecular mechanisms underlying various biological processes</a:t>
            </a:r>
          </a:p>
        </p:txBody>
      </p:sp>
    </p:spTree>
    <p:extLst>
      <p:ext uri="{BB962C8B-B14F-4D97-AF65-F5344CB8AC3E}">
        <p14:creationId xmlns:p14="http://schemas.microsoft.com/office/powerpoint/2010/main" val="680911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45A3B-E2E0-EE20-CE19-8AEA1EC31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B8499F04-B382-C96A-9151-72C2C2D18BA0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600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Basis of Molecular Biology: The Central Dogma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6A294-20AF-8B5C-6B94-4B8BA818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08204"/>
            <a:ext cx="7214616" cy="50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3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9B9F7-09CA-34A9-438D-9B5A4FCFF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494394C7-DB22-72D4-B537-EAC707C33527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>
                <a:latin typeface="Arial" panose="020B0604020202020204" pitchFamily="34" charset="0"/>
                <a:cs typeface="Arial" panose="020B0604020202020204" pitchFamily="34" charset="0"/>
              </a:rPr>
              <a:t>Human Genome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DBFA5-790F-03E7-54C7-8BBDA5A6A0DC}"/>
              </a:ext>
            </a:extLst>
          </p:cNvPr>
          <p:cNvSpPr txBox="1"/>
          <p:nvPr/>
        </p:nvSpPr>
        <p:spPr>
          <a:xfrm>
            <a:off x="324137" y="1317132"/>
            <a:ext cx="48473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Chromosomes: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Humans have 46 chromosomes (22 pairs of autosomes pairs + 1 pair of sex chromosomes), containing1our genetic information.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Genes: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Specific segments of DNA that code for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proteins, which perform various functions in the body.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Nucleotide: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It is the building block of DNA and RNA, made up of a sugar, phosphate, and a nitrogenous base.</a:t>
            </a:r>
          </a:p>
        </p:txBody>
      </p:sp>
      <p:pic>
        <p:nvPicPr>
          <p:cNvPr id="10242" name="Picture 2" descr="The Human Genome Project pieced together only 92% of the DNA – now  scientists have finally filled in the remaining 8%">
            <a:extLst>
              <a:ext uri="{FF2B5EF4-FFF2-40B4-BE49-F238E27FC236}">
                <a16:creationId xmlns:a16="http://schemas.microsoft.com/office/drawing/2014/main" id="{398411A0-AFB4-DD47-C912-D5270145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95" y="485246"/>
            <a:ext cx="6652065" cy="5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2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8354E-EBE8-9C92-F7F4-3DD2C579C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A7BD949D-E89C-A739-ABE9-04335F13435D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The Central Dogma Main Process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The Central Dogma of Molecular Biology – Integrated Human Anatomy and  Physiology">
            <a:extLst>
              <a:ext uri="{FF2B5EF4-FFF2-40B4-BE49-F238E27FC236}">
                <a16:creationId xmlns:a16="http://schemas.microsoft.com/office/drawing/2014/main" id="{0416FAE3-AE6A-504C-9EB5-247AD2730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3"/>
          <a:stretch>
            <a:fillRect/>
          </a:stretch>
        </p:blipFill>
        <p:spPr bwMode="auto">
          <a:xfrm>
            <a:off x="731520" y="970493"/>
            <a:ext cx="9215120" cy="570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595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FE12A-CBC2-9F18-3C72-3EB3E0BAD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C70AB426-059B-2AD7-35CD-FCE85D88B7CD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1065816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Exons (coding) and </a:t>
            </a:r>
            <a:r>
              <a:rPr lang="en-GB" spc="65" dirty="0" err="1">
                <a:latin typeface="Arial" panose="020B0604020202020204" pitchFamily="34" charset="0"/>
                <a:cs typeface="Arial" panose="020B0604020202020204" pitchFamily="34" charset="0"/>
              </a:rPr>
              <a:t>lntrons</a:t>
            </a: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 (non-coding)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72C6E-F801-60E7-0B32-E72814F2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050" y="1268543"/>
            <a:ext cx="8077900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7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C7F45-4334-4089-0433-8B74E0A9E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5288A39F-AF35-8757-7EE8-9C710689514D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>
                <a:latin typeface="Arial" panose="020B0604020202020204" pitchFamily="34" charset="0"/>
                <a:cs typeface="Arial" panose="020B0604020202020204" pitchFamily="34" charset="0"/>
              </a:rPr>
              <a:t>DNA Replication and Repair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DNA Replication – Easy Peasy All-in-One High School">
            <a:extLst>
              <a:ext uri="{FF2B5EF4-FFF2-40B4-BE49-F238E27FC236}">
                <a16:creationId xmlns:a16="http://schemas.microsoft.com/office/drawing/2014/main" id="{FC2931B7-7DF1-4A48-6E70-BA061D568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352" y="1177924"/>
            <a:ext cx="8211296" cy="507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307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14999-A6B2-8B5C-EEE2-9B7F21F5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717DC27B-B436-B137-4783-514E7C82EC56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Transcription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B60BD-9DE3-40EF-4974-3A19F35D3ABE}"/>
              </a:ext>
            </a:extLst>
          </p:cNvPr>
          <p:cNvSpPr txBox="1"/>
          <p:nvPr/>
        </p:nvSpPr>
        <p:spPr>
          <a:xfrm>
            <a:off x="492269" y="1056819"/>
            <a:ext cx="90378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 information encoded in DNA is transcribed into RNA molecules, particularly messenger RNA (mRNA),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which serves as a template for protein synthesis.</a:t>
            </a:r>
          </a:p>
        </p:txBody>
      </p:sp>
      <p:pic>
        <p:nvPicPr>
          <p:cNvPr id="13314" name="Picture 2" descr="RNA Transcription | Microbiology">
            <a:extLst>
              <a:ext uri="{FF2B5EF4-FFF2-40B4-BE49-F238E27FC236}">
                <a16:creationId xmlns:a16="http://schemas.microsoft.com/office/drawing/2014/main" id="{476EF83F-0F5C-5BA2-6EAE-2D440F5F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2318703"/>
            <a:ext cx="1002982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478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D48DBC-0C82-A75A-4A0E-7FE19D48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7" name="Rectangle 14346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C33B6213-D75E-9093-2747-C13387759CA3}"/>
              </a:ext>
            </a:extLst>
          </p:cNvPr>
          <p:cNvSpPr txBox="1">
            <a:spLocks/>
          </p:cNvSpPr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Translation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348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Transfer RNA (Chapter 14) - Aaron Klug - A Long Way from Durban">
            <a:extLst>
              <a:ext uri="{FF2B5EF4-FFF2-40B4-BE49-F238E27FC236}">
                <a16:creationId xmlns:a16="http://schemas.microsoft.com/office/drawing/2014/main" id="{075401BC-BF54-64E1-1A8D-0418AB892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630936"/>
            <a:ext cx="6261805" cy="391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780124-90DA-BA71-8A49-E0F2BDCFAA83}"/>
              </a:ext>
            </a:extLst>
          </p:cNvPr>
          <p:cNvSpPr txBox="1"/>
          <p:nvPr/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The process by which the information in mRNA is used to synthesize proteins, involving the interaction between mRNA, ribosomes, transfer RNA (tRNA), and amino acids.</a:t>
            </a:r>
          </a:p>
        </p:txBody>
      </p:sp>
    </p:spTree>
    <p:extLst>
      <p:ext uri="{BB962C8B-B14F-4D97-AF65-F5344CB8AC3E}">
        <p14:creationId xmlns:p14="http://schemas.microsoft.com/office/powerpoint/2010/main" val="2662098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D5C6AC-8AD4-1D93-0FE4-6C34D972E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D6D3EB8F-2BEE-FE88-C534-7AA21D314317}"/>
              </a:ext>
            </a:extLst>
          </p:cNvPr>
          <p:cNvSpPr txBox="1">
            <a:spLocks/>
          </p:cNvSpPr>
          <p:nvPr/>
        </p:nvSpPr>
        <p:spPr>
          <a:xfrm>
            <a:off x="426720" y="639193"/>
            <a:ext cx="3783972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600" kern="1200" spc="6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Omics Disciplines in Bioinformatics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Frontiers | Omics Technology for the Promotion of Nutraceuticals and  Functional Foods">
            <a:extLst>
              <a:ext uri="{FF2B5EF4-FFF2-40B4-BE49-F238E27FC236}">
                <a16:creationId xmlns:a16="http://schemas.microsoft.com/office/drawing/2014/main" id="{243AF9F9-F67A-7780-817E-F58FECE1A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7443" y="640080"/>
            <a:ext cx="7208322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8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E542026-AF8E-8571-32F7-E5487B409A68}"/>
              </a:ext>
            </a:extLst>
          </p:cNvPr>
          <p:cNvSpPr txBox="1"/>
          <p:nvPr/>
        </p:nvSpPr>
        <p:spPr>
          <a:xfrm>
            <a:off x="442451" y="356108"/>
            <a:ext cx="105795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Course Schedule and Content Overview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1C6B8DD-B0E0-EDEB-CE56-5CC0ECE66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323232"/>
              </p:ext>
            </p:extLst>
          </p:nvPr>
        </p:nvGraphicFramePr>
        <p:xfrm>
          <a:off x="698090" y="1476749"/>
          <a:ext cx="5240594" cy="4432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260">
                  <a:extLst>
                    <a:ext uri="{9D8B030D-6E8A-4147-A177-3AD203B41FA5}">
                      <a16:colId xmlns:a16="http://schemas.microsoft.com/office/drawing/2014/main" val="3404503198"/>
                    </a:ext>
                  </a:extLst>
                </a:gridCol>
                <a:gridCol w="4153334">
                  <a:extLst>
                    <a:ext uri="{9D8B030D-6E8A-4147-A177-3AD203B41FA5}">
                      <a16:colId xmlns:a16="http://schemas.microsoft.com/office/drawing/2014/main" val="3364744952"/>
                    </a:ext>
                  </a:extLst>
                </a:gridCol>
              </a:tblGrid>
              <a:tr h="497797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 overview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74841"/>
                  </a:ext>
                </a:extLst>
              </a:tr>
              <a:tr h="859211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Introduction to Bioinformatics and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Biological Resources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06568"/>
                  </a:ext>
                </a:extLst>
              </a:tr>
              <a:tr h="859211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Sequence Alignment and Phylogenetics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59630"/>
                  </a:ext>
                </a:extLst>
              </a:tr>
              <a:tr h="859211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Genomics, Metagenomics and Transcriptomics 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715063"/>
                  </a:ext>
                </a:extLst>
              </a:tr>
              <a:tr h="859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Proteomics and Structural Bioinformatics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46703"/>
                  </a:ext>
                </a:extLst>
              </a:tr>
              <a:tr h="497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2281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258E439-DF2A-4E66-D0EE-866170D0461C}"/>
              </a:ext>
            </a:extLst>
          </p:cNvPr>
          <p:cNvSpPr txBox="1"/>
          <p:nvPr/>
        </p:nvSpPr>
        <p:spPr>
          <a:xfrm>
            <a:off x="6253318" y="1476749"/>
            <a:ext cx="542740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Course Timing and Duration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Training Sessions: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TotaI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of 6 hours,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Morning (9:00 AM -12:00 PM)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Afternoon (2:00 PM - 5:00 PM)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Breaks: 12.:00 PM to 2:00 PM (Prayer and Lunch)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Operational Days: 5 consecutive days, (12</a:t>
            </a:r>
            <a:r>
              <a:rPr lang="en-GB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- 16</a:t>
            </a:r>
            <a:r>
              <a:rPr lang="en-GB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of Jan. 2026)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Composition: 30% theory + 70% hands on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Targeted Students: Life Sciences + Computer Sciences</a:t>
            </a:r>
          </a:p>
        </p:txBody>
      </p:sp>
    </p:spTree>
    <p:extLst>
      <p:ext uri="{BB962C8B-B14F-4D97-AF65-F5344CB8AC3E}">
        <p14:creationId xmlns:p14="http://schemas.microsoft.com/office/powerpoint/2010/main" val="1040712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7283A-5DBB-1BC5-68E1-098939B4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2426EF3E-1A87-1707-0E54-142D644D4FA8}"/>
              </a:ext>
            </a:extLst>
          </p:cNvPr>
          <p:cNvSpPr txBox="1">
            <a:spLocks/>
          </p:cNvSpPr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Genomics: Exploring DNA and Genetic Variations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25192-1EC9-FACE-6724-9251367A0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495654" cy="3913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074140-5D8A-9784-39B3-B58DEC41CC47}"/>
              </a:ext>
            </a:extLst>
          </p:cNvPr>
          <p:cNvSpPr txBox="1"/>
          <p:nvPr/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DNA Sequencing: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Methods: Sanger sequencing (experimental), Next Generation Sequencing (NGS) (Computational)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Applications: Whole-genome sequencing, targeted sequencing</a:t>
            </a:r>
          </a:p>
        </p:txBody>
      </p:sp>
    </p:spTree>
    <p:extLst>
      <p:ext uri="{BB962C8B-B14F-4D97-AF65-F5344CB8AC3E}">
        <p14:creationId xmlns:p14="http://schemas.microsoft.com/office/powerpoint/2010/main" val="3586976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15A23-8C2E-ECB6-9176-9123F20A8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1D66BAD-3FA5-872B-560C-BB0E99577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8269DD44-9DE7-557F-CFE9-287D96D6FAC2}"/>
              </a:ext>
            </a:extLst>
          </p:cNvPr>
          <p:cNvSpPr txBox="1">
            <a:spLocks/>
          </p:cNvSpPr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Genomics: Exploring DNA and Genetic Variations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34CB56B-E58B-235F-EBD5-6754C3CF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F1239-9330-C79C-4B51-2270CE03A9B0}"/>
              </a:ext>
            </a:extLst>
          </p:cNvPr>
          <p:cNvSpPr txBox="1"/>
          <p:nvPr/>
        </p:nvSpPr>
        <p:spPr>
          <a:xfrm>
            <a:off x="4501896" y="226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Genetic Variation and Evolution: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Mutations: Types (e.g., point mutations, insertions, deletions)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Linkage Disequilibrium</a:t>
            </a:r>
            <a:r>
              <a:rPr lang="en-GB" sz="1700" dirty="0"/>
              <a:t>: measures how often genetic variants are inherited together more than expected by chance due to their proximity on the same chromosome.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Phylogenetic Analysis</a:t>
            </a:r>
            <a:r>
              <a:rPr lang="en-GB" sz="1700" dirty="0"/>
              <a:t>: Tree construction, evolutionary relationships</a:t>
            </a:r>
          </a:p>
        </p:txBody>
      </p:sp>
      <p:pic>
        <p:nvPicPr>
          <p:cNvPr id="16386" name="Picture 2" descr="What are the types of Mutations?">
            <a:extLst>
              <a:ext uri="{FF2B5EF4-FFF2-40B4-BE49-F238E27FC236}">
                <a16:creationId xmlns:a16="http://schemas.microsoft.com/office/drawing/2014/main" id="{67ABDCCD-6BFA-3445-2988-B3CC80CB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76" y="1543874"/>
            <a:ext cx="6300904" cy="330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2.3 Character Mapping - Digital Atlas of Ancient Life">
            <a:extLst>
              <a:ext uri="{FF2B5EF4-FFF2-40B4-BE49-F238E27FC236}">
                <a16:creationId xmlns:a16="http://schemas.microsoft.com/office/drawing/2014/main" id="{06EB4C7F-2068-D620-C317-92396C6D9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824" y="4661633"/>
            <a:ext cx="4344580" cy="21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94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1B49D-9A19-B1CC-0161-FE57C533C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9" name="Rectangle 174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347D5354-3717-55FD-8231-C9BE34809E1B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3000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MetaGenomics: Exploring  Microbial  Communities</a:t>
            </a: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4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32510-5B78-AC6B-0F6F-89059B0E4610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Analysis of Genetic-Material from Environmental Samples: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Techniques: DNA extraction, sequencing of environmental samples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Applications: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Studying microbial diversity, functional capabilities</a:t>
            </a:r>
          </a:p>
        </p:txBody>
      </p:sp>
      <p:pic>
        <p:nvPicPr>
          <p:cNvPr id="17410" name="Picture 2" descr="Astrea Forensics — Sample processing">
            <a:extLst>
              <a:ext uri="{FF2B5EF4-FFF2-40B4-BE49-F238E27FC236}">
                <a16:creationId xmlns:a16="http://schemas.microsoft.com/office/drawing/2014/main" id="{9F88C47C-4FBB-D722-9110-7AC7D57C7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28439"/>
            <a:ext cx="6903720" cy="440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782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086BB-6B04-C0D4-B3AA-E32186D4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9" name="Rectangle 17418">
            <a:extLst>
              <a:ext uri="{FF2B5EF4-FFF2-40B4-BE49-F238E27FC236}">
                <a16:creationId xmlns:a16="http://schemas.microsoft.com/office/drawing/2014/main" id="{47D41D3C-12F6-FA0B-B5B9-A228FF198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BE166A6B-D9AC-EA83-F258-80B8EB0B3959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3000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MetaGenomics: Exploring  Microbial  Communities</a:t>
            </a: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420" name="sketch line">
            <a:extLst>
              <a:ext uri="{FF2B5EF4-FFF2-40B4-BE49-F238E27FC236}">
                <a16:creationId xmlns:a16="http://schemas.microsoft.com/office/drawing/2014/main" id="{948E7163-8191-CEDB-5303-BF7B2D905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A3080-BA51-F59C-258C-CE10443A2E22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GB" sz="2000" b="1" dirty="0"/>
              <a:t>Microbial Diversity and Community Structure</a:t>
            </a:r>
          </a:p>
          <a:p>
            <a:pPr marL="3429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000" dirty="0"/>
              <a:t>Diversity: Richness, evenness of microbial species</a:t>
            </a:r>
          </a:p>
          <a:p>
            <a:pPr marL="3429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000" dirty="0"/>
              <a:t>Structure: Community composition, interactions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B21D7FF-FD10-45DC-47F4-2E22DFCE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61" y="355283"/>
            <a:ext cx="809625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76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32A72-E4C7-520B-3DBB-BD4FF0905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9" name="Rectangle 17418">
            <a:extLst>
              <a:ext uri="{FF2B5EF4-FFF2-40B4-BE49-F238E27FC236}">
                <a16:creationId xmlns:a16="http://schemas.microsoft.com/office/drawing/2014/main" id="{006282EE-AA04-5FF3-B0B2-26D0C2D65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DCC86D36-49E4-CED7-9D29-5643C2BE8D99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3000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MetaGenomics: Exploring  Microbial  Communities</a:t>
            </a: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420" name="sketch line">
            <a:extLst>
              <a:ext uri="{FF2B5EF4-FFF2-40B4-BE49-F238E27FC236}">
                <a16:creationId xmlns:a16="http://schemas.microsoft.com/office/drawing/2014/main" id="{4751DA2F-C7E8-D7C2-F074-E787567B7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42451-EC8C-48EC-5512-BE91FA885925}"/>
              </a:ext>
            </a:extLst>
          </p:cNvPr>
          <p:cNvSpPr txBox="1"/>
          <p:nvPr/>
        </p:nvSpPr>
        <p:spPr>
          <a:xfrm>
            <a:off x="335968" y="2786214"/>
            <a:ext cx="4442509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0" algn="just">
              <a:lnSpc>
                <a:spcPct val="90000"/>
              </a:lnSpc>
              <a:spcAft>
                <a:spcPts val="600"/>
              </a:spcAft>
            </a:pPr>
            <a:r>
              <a:rPr lang="en-GB" sz="2000" b="1" dirty="0"/>
              <a:t>Functional Profiling:</a:t>
            </a:r>
          </a:p>
          <a:p>
            <a:pPr lvl="0" algn="just">
              <a:lnSpc>
                <a:spcPct val="90000"/>
              </a:lnSpc>
              <a:spcAft>
                <a:spcPts val="600"/>
              </a:spcAft>
            </a:pPr>
            <a:r>
              <a:rPr lang="en-GB" sz="2000" dirty="0"/>
              <a:t>Identifying Functions of microbial communities, potential roles in ecosystems.</a:t>
            </a:r>
          </a:p>
          <a:p>
            <a:pPr lvl="0" algn="just">
              <a:lnSpc>
                <a:spcPct val="90000"/>
              </a:lnSpc>
              <a:spcAft>
                <a:spcPts val="600"/>
              </a:spcAft>
            </a:pPr>
            <a:endParaRPr lang="en-GB" sz="2000" dirty="0"/>
          </a:p>
          <a:p>
            <a:pPr lvl="0" algn="just">
              <a:lnSpc>
                <a:spcPct val="90000"/>
              </a:lnSpc>
              <a:spcAft>
                <a:spcPts val="600"/>
              </a:spcAft>
            </a:pPr>
            <a:r>
              <a:rPr lang="en-GB" sz="2000" b="1" dirty="0"/>
              <a:t>Example</a:t>
            </a:r>
            <a:r>
              <a:rPr lang="en-GB" sz="2000" dirty="0"/>
              <a:t>: A metagenomics study of soil microbiomes revealed that the combination of Nitrosomonas (ammonia-oxidizing bacteria) and Nitrobacter (nitrite-oxidizing bacteria) works together to complete the nitrogen cycle. This collaboration converts ammonia into nitrate, enriching the soil for plant growth.</a:t>
            </a:r>
          </a:p>
        </p:txBody>
      </p:sp>
      <p:pic>
        <p:nvPicPr>
          <p:cNvPr id="19460" name="Picture 4" descr="Soil structure and microbiome functions in agroecosystems | Nature Reviews  Earth &amp; Environment">
            <a:extLst>
              <a:ext uri="{FF2B5EF4-FFF2-40B4-BE49-F238E27FC236}">
                <a16:creationId xmlns:a16="http://schemas.microsoft.com/office/drawing/2014/main" id="{C28F5B4B-B54C-B647-B33E-ED44D981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41" y="1001776"/>
            <a:ext cx="7052395" cy="50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089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CFFD1-EC40-7D2E-3389-3274D44F3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D03FE39E-60FA-ABCE-A071-6F1FA72EAEA4}"/>
              </a:ext>
            </a:extLst>
          </p:cNvPr>
          <p:cNvSpPr txBox="1">
            <a:spLocks/>
          </p:cNvSpPr>
          <p:nvPr/>
        </p:nvSpPr>
        <p:spPr>
          <a:xfrm>
            <a:off x="147484" y="279919"/>
            <a:ext cx="11975689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000" spc="65">
                <a:latin typeface="Arial" panose="020B0604020202020204" pitchFamily="34" charset="0"/>
                <a:cs typeface="Arial" panose="020B0604020202020204" pitchFamily="34" charset="0"/>
              </a:rPr>
              <a:t>Transcriptomics: Understanding Gene Expression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733CD-C5DC-58A1-9BEE-25FC1D4A29C6}"/>
              </a:ext>
            </a:extLst>
          </p:cNvPr>
          <p:cNvSpPr txBox="1"/>
          <p:nvPr/>
        </p:nvSpPr>
        <p:spPr>
          <a:xfrm>
            <a:off x="147484" y="1690062"/>
            <a:ext cx="35533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RNA Sequencing (RNA-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Technique: Sequencing of RNA to measure gene expression</a:t>
            </a:r>
          </a:p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Sample Applications :</a:t>
            </a:r>
          </a:p>
          <a:p>
            <a:pPr algn="just"/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Gene expression analysis</a:t>
            </a:r>
          </a:p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ii. Transcriptome profiling</a:t>
            </a:r>
          </a:p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( Mapping the full range of RNA molecules expressed in a cell or organism)</a:t>
            </a:r>
          </a:p>
        </p:txBody>
      </p:sp>
      <p:pic>
        <p:nvPicPr>
          <p:cNvPr id="20484" name="Picture 4" descr="Graphic demonstrating the step-by-step method in achieving gene expression and regulation analysis.">
            <a:extLst>
              <a:ext uri="{FF2B5EF4-FFF2-40B4-BE49-F238E27FC236}">
                <a16:creationId xmlns:a16="http://schemas.microsoft.com/office/drawing/2014/main" id="{77F4AC30-3882-AA3E-4FDD-0AD069925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72" y="1199536"/>
            <a:ext cx="7242126" cy="506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96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202A3-4C1F-DA45-924F-CDF0CF78E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60AD3A9C-EEA1-D909-35AC-BD3D02D03AF2}"/>
              </a:ext>
            </a:extLst>
          </p:cNvPr>
          <p:cNvSpPr txBox="1">
            <a:spLocks/>
          </p:cNvSpPr>
          <p:nvPr/>
        </p:nvSpPr>
        <p:spPr>
          <a:xfrm>
            <a:off x="147484" y="279919"/>
            <a:ext cx="11975689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000" spc="65">
                <a:latin typeface="Arial" panose="020B0604020202020204" pitchFamily="34" charset="0"/>
                <a:cs typeface="Arial" panose="020B0604020202020204" pitchFamily="34" charset="0"/>
              </a:rPr>
              <a:t>Transcriptomics: Understanding Gene Expression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CA083-C634-916A-27D3-EEC7E7721385}"/>
              </a:ext>
            </a:extLst>
          </p:cNvPr>
          <p:cNvSpPr txBox="1"/>
          <p:nvPr/>
        </p:nvSpPr>
        <p:spPr>
          <a:xfrm>
            <a:off x="147484" y="1690062"/>
            <a:ext cx="35533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Gene Expression and Regulation:</a:t>
            </a:r>
          </a:p>
          <a:p>
            <a:pPr algn="just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Microarrays: </a:t>
            </a:r>
          </a:p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Technique for measuring expression levels of thousands of genes</a:t>
            </a:r>
          </a:p>
          <a:p>
            <a:pPr algn="just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Gene Function: </a:t>
            </a:r>
          </a:p>
          <a:p>
            <a:pPr algn="just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Insights into regulatory mechanisms, functional annotation</a:t>
            </a:r>
          </a:p>
        </p:txBody>
      </p:sp>
      <p:pic>
        <p:nvPicPr>
          <p:cNvPr id="21506" name="Picture 2" descr="Clustering heat map of microarray data showing differential expression... |  Download Scientific Diagram">
            <a:extLst>
              <a:ext uri="{FF2B5EF4-FFF2-40B4-BE49-F238E27FC236}">
                <a16:creationId xmlns:a16="http://schemas.microsoft.com/office/drawing/2014/main" id="{50471BFD-DD20-0791-A46F-3C24EF944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49" y="1584960"/>
            <a:ext cx="4141102" cy="41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07 Functional enrichment analysis – Introduction to RNA-seq">
            <a:extLst>
              <a:ext uri="{FF2B5EF4-FFF2-40B4-BE49-F238E27FC236}">
                <a16:creationId xmlns:a16="http://schemas.microsoft.com/office/drawing/2014/main" id="{CC205FC8-D832-1DD1-5B08-C456D201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680" y="1788159"/>
            <a:ext cx="3428836" cy="35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99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5612E-D7D7-2401-1B03-04482EE73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16B1CA63-9151-3B0D-B901-94D6D3713A4E}"/>
              </a:ext>
            </a:extLst>
          </p:cNvPr>
          <p:cNvSpPr txBox="1">
            <a:spLocks/>
          </p:cNvSpPr>
          <p:nvPr/>
        </p:nvSpPr>
        <p:spPr>
          <a:xfrm>
            <a:off x="88490" y="279919"/>
            <a:ext cx="12103509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000" spc="65" dirty="0">
                <a:latin typeface="Arial" panose="020B0604020202020204" pitchFamily="34" charset="0"/>
                <a:cs typeface="Arial" panose="020B0604020202020204" pitchFamily="34" charset="0"/>
              </a:rPr>
              <a:t>Proteomics: Analysing Proteins and Their Functions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B6D7A-900B-A793-98DC-734DEFA63B7A}"/>
              </a:ext>
            </a:extLst>
          </p:cNvPr>
          <p:cNvSpPr txBox="1"/>
          <p:nvPr/>
        </p:nvSpPr>
        <p:spPr>
          <a:xfrm>
            <a:off x="639097" y="1386349"/>
            <a:ext cx="44048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Protein Sequences: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Techniques: Mass spectrometry, protein sequencing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Applications: Identifying proteins, characterizing protein sequences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Protein Folding and Function: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Folding: importance of protein structure (primary, secondary, tertiary)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Function: Enzymatic activity,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interaction with other molecules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1D014-4426-4426-0F45-A59FA9F7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194" y="1520024"/>
            <a:ext cx="7292972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4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8AA63-AC2F-F08F-CD7B-3AB579CBC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EE36AA1E-9CD1-80D4-C120-75D772512A79}"/>
              </a:ext>
            </a:extLst>
          </p:cNvPr>
          <p:cNvSpPr txBox="1">
            <a:spLocks/>
          </p:cNvSpPr>
          <p:nvPr/>
        </p:nvSpPr>
        <p:spPr>
          <a:xfrm>
            <a:off x="88490" y="279919"/>
            <a:ext cx="12103509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000" spc="65" dirty="0">
                <a:latin typeface="Arial" panose="020B0604020202020204" pitchFamily="34" charset="0"/>
                <a:cs typeface="Arial" panose="020B0604020202020204" pitchFamily="34" charset="0"/>
              </a:rPr>
              <a:t>Proteomics: Analysing Proteins and Their Functions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60C44-1DF7-1888-C0CF-B591293AF1B4}"/>
              </a:ext>
            </a:extLst>
          </p:cNvPr>
          <p:cNvSpPr txBox="1"/>
          <p:nvPr/>
        </p:nvSpPr>
        <p:spPr>
          <a:xfrm>
            <a:off x="283498" y="2067069"/>
            <a:ext cx="25125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Protein Networks and Molecular Pathways:</a:t>
            </a:r>
          </a:p>
          <a:p>
            <a:pPr lvl="0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Interaction networks, signaling pathways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Pathways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Cellular processes, disease mechanisms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47454-DBDA-6236-D800-924AA226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48" y="1086391"/>
            <a:ext cx="4626872" cy="4685218"/>
          </a:xfrm>
          <a:prstGeom prst="rect">
            <a:avLst/>
          </a:prstGeom>
        </p:spPr>
      </p:pic>
      <p:pic>
        <p:nvPicPr>
          <p:cNvPr id="23556" name="Picture 4" descr="Pathway-gene network visualized by Cytoscape. Interaction network... |  Download Scientific Diagram">
            <a:extLst>
              <a:ext uri="{FF2B5EF4-FFF2-40B4-BE49-F238E27FC236}">
                <a16:creationId xmlns:a16="http://schemas.microsoft.com/office/drawing/2014/main" id="{4176E112-5889-3952-A029-D0865A3A9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38" y="1840937"/>
            <a:ext cx="3034030" cy="39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4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53CF0-4F0F-1AC8-C734-1FED7E516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7D67-8091-5034-E99A-2ABD015E6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563"/>
            <a:ext cx="10515600" cy="4138049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Lunch Break</a:t>
            </a:r>
            <a:endParaRPr lang="en-GB" sz="3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6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C01047-0DDE-8551-A0DD-53A09177A98D}"/>
              </a:ext>
            </a:extLst>
          </p:cNvPr>
          <p:cNvSpPr txBox="1"/>
          <p:nvPr/>
        </p:nvSpPr>
        <p:spPr>
          <a:xfrm>
            <a:off x="235974" y="0"/>
            <a:ext cx="593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Learning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80DC9-0B96-AEE3-443C-C5480625889B}"/>
              </a:ext>
            </a:extLst>
          </p:cNvPr>
          <p:cNvSpPr txBox="1"/>
          <p:nvPr/>
        </p:nvSpPr>
        <p:spPr>
          <a:xfrm>
            <a:off x="235974" y="842805"/>
            <a:ext cx="114447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Bioinformatics Basics: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Define bioinformatics and its key applications.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Understand molecular biology fundamentals relevant to bioinformatics.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Database Utilization: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Navigate and query biological databases like GenBank, PDB, and KEGG using web tools and programming.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Sequence Alignment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Perform pairwise and multiple sequence alignments.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Phylogenetics: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Construct and interpret phylogenetic trees.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Genomics and Metagenomics: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Analyse genomic and metagenomic data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Transcriptomics: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Conduct RNA-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analysis and interpret gene expression data.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Proteomics and Structural Bioinformatics: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Access and Use Proteomics resources, Predict protein structures</a:t>
            </a:r>
          </a:p>
        </p:txBody>
      </p:sp>
    </p:spTree>
    <p:extLst>
      <p:ext uri="{BB962C8B-B14F-4D97-AF65-F5344CB8AC3E}">
        <p14:creationId xmlns:p14="http://schemas.microsoft.com/office/powerpoint/2010/main" val="3298495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D57F-3E94-5903-7B50-000D4040B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8881-5419-9147-EE1B-D90A0677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563"/>
            <a:ext cx="10515600" cy="4138049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1: Introduction to Bioinformatics and Biological Resources</a:t>
            </a:r>
            <a:b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Afternoon Session</a:t>
            </a:r>
          </a:p>
        </p:txBody>
      </p:sp>
    </p:spTree>
    <p:extLst>
      <p:ext uri="{BB962C8B-B14F-4D97-AF65-F5344CB8AC3E}">
        <p14:creationId xmlns:p14="http://schemas.microsoft.com/office/powerpoint/2010/main" val="165806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E6138-9022-6F39-B71E-EE6802CD7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1710B5-7D9D-5C08-83EA-48BE6B0081D1}"/>
              </a:ext>
            </a:extLst>
          </p:cNvPr>
          <p:cNvSpPr txBox="1"/>
          <p:nvPr/>
        </p:nvSpPr>
        <p:spPr>
          <a:xfrm>
            <a:off x="235974" y="255639"/>
            <a:ext cx="593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Outline Day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ABF31-58D7-47E1-E55E-EB32A589CF28}"/>
              </a:ext>
            </a:extLst>
          </p:cNvPr>
          <p:cNvSpPr txBox="1"/>
          <p:nvPr/>
        </p:nvSpPr>
        <p:spPr>
          <a:xfrm>
            <a:off x="235974" y="1228397"/>
            <a:ext cx="114447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Afternoon (2-5 pm):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Biological Resources: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Types of biological databases/resources: Sequence, structure, functional.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Overview of genomic, transcriptomic,, and proteomic databases/resources.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Practical Session: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Primary Option: Query databases like GenBank, PDB, and KEGG (web-based).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Alternative: Access and query these databases using Google Golab.</a:t>
            </a:r>
          </a:p>
        </p:txBody>
      </p:sp>
    </p:spTree>
    <p:extLst>
      <p:ext uri="{BB962C8B-B14F-4D97-AF65-F5344CB8AC3E}">
        <p14:creationId xmlns:p14="http://schemas.microsoft.com/office/powerpoint/2010/main" val="2717561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7431-0273-E616-7021-EE7E7285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71F22110-2E65-724B-B92F-1762B487B873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Data and Information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4DEE0-693C-BBCF-EDC9-A78061AAC978}"/>
              </a:ext>
            </a:extLst>
          </p:cNvPr>
          <p:cNvSpPr txBox="1"/>
          <p:nvPr/>
        </p:nvSpPr>
        <p:spPr>
          <a:xfrm>
            <a:off x="639097" y="1386349"/>
            <a:ext cx="111104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Raw, unorganized facts that need to be processed to gain meaning.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Example: Exam scores of ind1iv1idual students.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When data is processed, organised, structured, or presented in a given context to make it useful.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Example: The average ,exam score of a cl1ass..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Information that is understood, interpreted and applied based on experience or learning. It reflects insights gained from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analyzing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and understanding information.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Examples: Knowing how to improve student performance based on exam score trends</a:t>
            </a:r>
          </a:p>
        </p:txBody>
      </p:sp>
    </p:spTree>
    <p:extLst>
      <p:ext uri="{BB962C8B-B14F-4D97-AF65-F5344CB8AC3E}">
        <p14:creationId xmlns:p14="http://schemas.microsoft.com/office/powerpoint/2010/main" val="2704233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91503-0E5F-A33D-142A-1E035D33C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F31D4700-8145-1CD6-CE77-94D90CD7FFB3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Biological Data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2AC22-FF69-F5D7-AF83-F1F9AC710952}"/>
              </a:ext>
            </a:extLst>
          </p:cNvPr>
          <p:cNvSpPr txBox="1"/>
          <p:nvPr/>
        </p:nvSpPr>
        <p:spPr>
          <a:xfrm>
            <a:off x="639097" y="1176971"/>
            <a:ext cx="114250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1. Sequence Data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Description: Linear sequences of nucleotides (DNA, RNA) or amino adds (proteins).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Examples: DNA sequences (A, T, G, C), RNA sequences (A, U, G, C), and protein sequences (chains of amino acids).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Cases: Genome annotation, gene expression studies, protein synthesis understanding.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2. Structural Data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Description: Information about the 3D arrangement of biological molecules, particularly proteins.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Examples: Primary, secondary, tertiary, and quaternary structures of proteins, often visualized in 3D models.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Cases: Drug design, understanding protein interactions, and enzyme functionality.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3. Functional Data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Description: Data related to the function or activity of genes and proteins.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Examples: Gene ontology, metabolic pathways, enzyme kinetics.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Cases: Functional genomics, pathway analysis, metabolic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591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9F065-5778-D708-E63B-5661787F6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A9A2D1B7-0E3B-0F4C-18C3-32807D67F2F3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Biological Data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D38A4-3436-8AA7-8EF3-4ED38EBDDF1F}"/>
              </a:ext>
            </a:extLst>
          </p:cNvPr>
          <p:cNvSpPr txBox="1"/>
          <p:nvPr/>
        </p:nvSpPr>
        <p:spPr>
          <a:xfrm>
            <a:off x="639097" y="1176971"/>
            <a:ext cx="114250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4. Expression Data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Description: Information about gene or protein expression levels, often measured through experiments.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Examples: RNA-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data, microarray data, proteomics data (mass spectrometry).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Cases: Identifying differentially expressed genes or proteins in conditions like disease.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5. Interaction Data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Description: Describes interactions between biomolecules (e.g., protein-protein, protein-DNA, or protein-RNA interactions).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Examples: Protein interaction networks, gene regulatory networks, signaling1pathways.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Cases: Understanding cellular processes, pathway reconstruction, systems biology.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6. Phenotypic Data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Description: Data that captures observable traits or characteristics of an organism.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Examples: Disease phenotypes, clinical trial data, morphological traits.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Cases: Genome-wide association studies (GWAS), personalised medicine, trait mapping.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005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9AA5C-3076-2614-509C-67549673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5DDF0BA2-0AA5-8A53-889C-A6EF5ADCC158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Biological Data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2BB03-0B46-47E9-D46D-218B44AFA64E}"/>
              </a:ext>
            </a:extLst>
          </p:cNvPr>
          <p:cNvSpPr txBox="1"/>
          <p:nvPr/>
        </p:nvSpPr>
        <p:spPr>
          <a:xfrm>
            <a:off x="639097" y="1176971"/>
            <a:ext cx="1142508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7. Time-Series Data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Description: Data collected at regular intervals over time, often used to study changes in biological systems.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Examples: Heart rate, EEG, gene expression over time.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Cases: Longitudinal studies, circadian rhythm research, real-time monitoring of biological processes.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8. Textual Data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Description: Written descriptions and annotations associated with biological data.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Examples: Clinical notes, literature reviews, gene annotations.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Cases: Mining biological literature, natural language processing (NLP) applications., clinical research.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9. Image Data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Description: Visual representations of biological structures or experimental results.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Examples: Microscopy images, MRI scans, electrophoresis gels.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Cases: Cell imaging, diagnostic imaging, protein visualization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2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835EC-8246-6AC5-FCF6-24F2397B7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71DC8441-E79E-D566-4BA1-1BB28A982BC8}"/>
              </a:ext>
            </a:extLst>
          </p:cNvPr>
          <p:cNvSpPr txBox="1">
            <a:spLocks/>
          </p:cNvSpPr>
          <p:nvPr/>
        </p:nvSpPr>
        <p:spPr>
          <a:xfrm>
            <a:off x="599768" y="241966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Biological Data Representation Types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E258F-6A03-235E-F247-16A7023CBF58}"/>
              </a:ext>
            </a:extLst>
          </p:cNvPr>
          <p:cNvSpPr txBox="1"/>
          <p:nvPr/>
        </p:nvSpPr>
        <p:spPr>
          <a:xfrm>
            <a:off x="462116" y="2389240"/>
            <a:ext cx="34019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Ontologies</a:t>
            </a:r>
            <a:r>
              <a:rPr lang="en-GB" dirty="0"/>
              <a:t>: Formalized representations of knowledge with structured concepts and their relationships.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Knowledge Graphs</a:t>
            </a:r>
            <a:r>
              <a:rPr lang="en-GB" dirty="0"/>
              <a:t>: Graph-based representations that map relationships between biological entities and their attributes.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05809-DD41-1303-BF40-EB0960FB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78" y="1648298"/>
            <a:ext cx="4663844" cy="4701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BB127-F840-B703-49D1-E06CE744AACA}"/>
              </a:ext>
            </a:extLst>
          </p:cNvPr>
          <p:cNvSpPr txBox="1"/>
          <p:nvPr/>
        </p:nvSpPr>
        <p:spPr>
          <a:xfrm>
            <a:off x="8427922" y="2023480"/>
            <a:ext cx="37640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Datasets</a:t>
            </a:r>
            <a:r>
              <a:rPr lang="en-GB" dirty="0"/>
              <a:t>: Raw collections of biological data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Databases</a:t>
            </a:r>
            <a:r>
              <a:rPr lang="en-GB" dirty="0"/>
              <a:t>: Structured repositories</a:t>
            </a:r>
          </a:p>
          <a:p>
            <a:endParaRPr lang="en-GB" dirty="0"/>
          </a:p>
          <a:p>
            <a:r>
              <a:rPr lang="en-GB" b="1" dirty="0"/>
              <a:t>Knowledge Bases</a:t>
            </a:r>
            <a:r>
              <a:rPr lang="en-GB" dirty="0"/>
              <a:t>:</a:t>
            </a:r>
          </a:p>
          <a:p>
            <a:r>
              <a:rPr lang="en-GB" dirty="0"/>
              <a:t>Integrated collections of</a:t>
            </a:r>
          </a:p>
          <a:p>
            <a:r>
              <a:rPr lang="en-GB" dirty="0"/>
              <a:t>curated information with annotations and additional context</a:t>
            </a:r>
          </a:p>
        </p:txBody>
      </p:sp>
    </p:spTree>
    <p:extLst>
      <p:ext uri="{BB962C8B-B14F-4D97-AF65-F5344CB8AC3E}">
        <p14:creationId xmlns:p14="http://schemas.microsoft.com/office/powerpoint/2010/main" val="2703809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954A0-75A4-6791-C8D2-C7A67ECE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65350E2F-E390-B2A1-0BC2-EF8D5C02FAA1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Biological Datasets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F1D5F-BC8A-E798-17A8-46908A15DAA8}"/>
              </a:ext>
            </a:extLst>
          </p:cNvPr>
          <p:cNvSpPr txBox="1"/>
          <p:nvPr/>
        </p:nvSpPr>
        <p:spPr>
          <a:xfrm>
            <a:off x="639097" y="1386349"/>
            <a:ext cx="57007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Raw data collected from experiments; observations, or simulations, usually in a structured format like tables.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Genomic sequences: FASTA, FASTQ files containing DNA or RNA 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Transcriptomic data: RNA-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data matrices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Proteomic data: Mass spectrometry-based proteomics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Applications: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Statistical analysis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Comparative studies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1B42F-D9F6-4869-6F58-6071026D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175" y="2640749"/>
            <a:ext cx="5371728" cy="3937332"/>
          </a:xfrm>
          <a:prstGeom prst="rect">
            <a:avLst/>
          </a:prstGeom>
        </p:spPr>
      </p:pic>
      <p:pic>
        <p:nvPicPr>
          <p:cNvPr id="24578" name="Picture 2" descr="A human DNA and Part of DNA sequence ...">
            <a:extLst>
              <a:ext uri="{FF2B5EF4-FFF2-40B4-BE49-F238E27FC236}">
                <a16:creationId xmlns:a16="http://schemas.microsoft.com/office/drawing/2014/main" id="{491CFF22-8D53-F1CE-A469-22128B0C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98" y="1091418"/>
            <a:ext cx="404812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802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B8630-4DE4-03CE-23FF-08CACA86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0C2DB142-7674-DA2B-AC17-8DC48B992A96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Biological Datasets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C95CA-6557-B2EB-7DE2-6F1BDB9DF714}"/>
              </a:ext>
            </a:extLst>
          </p:cNvPr>
          <p:cNvSpPr txBox="1"/>
          <p:nvPr/>
        </p:nvSpPr>
        <p:spPr>
          <a:xfrm>
            <a:off x="639097" y="1386349"/>
            <a:ext cx="57007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Structured collections of biological data curated for easy retrieval, usually organized and searchable by specific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criteria.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NCBI GenBank: DNA and RNA 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Protein sequences and functional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PDB (Protein Data Bank): 3D structures of proteins and nucleic acids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Applications: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Data retrieve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Sequence alignment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Structural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4A97E-05D0-5D4D-E98A-9532E58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40" y="1959818"/>
            <a:ext cx="5527753" cy="24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76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7CA25-849C-C4D5-ED4B-BBAC797B4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E687B9D6-5787-0815-3378-1B426F99002C}"/>
              </a:ext>
            </a:extLst>
          </p:cNvPr>
          <p:cNvSpPr txBox="1">
            <a:spLocks/>
          </p:cNvSpPr>
          <p:nvPr/>
        </p:nvSpPr>
        <p:spPr>
          <a:xfrm>
            <a:off x="482923" y="16815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65" dirty="0">
                <a:latin typeface="Arial" panose="020B0604020202020204" pitchFamily="34" charset="0"/>
                <a:cs typeface="Arial" panose="020B0604020202020204" pitchFamily="34" charset="0"/>
              </a:rPr>
              <a:t>The Role of Public Databases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B6A77-9BD4-1757-4B03-F16E5FC4EC0C}"/>
              </a:ext>
            </a:extLst>
          </p:cNvPr>
          <p:cNvSpPr txBox="1"/>
          <p:nvPr/>
        </p:nvSpPr>
        <p:spPr>
          <a:xfrm>
            <a:off x="482923" y="1386349"/>
            <a:ext cx="4175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Bioinformatics centres of excellences: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EMBL-European Bioinformatics Institute (EMBL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EBl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US National Centre for Biotechrmlogy Information (NCBI)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National Institute of Genetics in Japan (NIG).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What is publicly available data? | Using publicly available data">
            <a:extLst>
              <a:ext uri="{FF2B5EF4-FFF2-40B4-BE49-F238E27FC236}">
                <a16:creationId xmlns:a16="http://schemas.microsoft.com/office/drawing/2014/main" id="{1E5F26A8-ACE8-FA45-424B-2AAE30F23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040" y="1386349"/>
            <a:ext cx="6944037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06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5F45D-7A30-BF9D-9AA0-A035FAA6A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1BEE6-AB58-5F5D-E8EA-66D6DBC8B6A0}"/>
              </a:ext>
            </a:extLst>
          </p:cNvPr>
          <p:cNvSpPr txBox="1"/>
          <p:nvPr/>
        </p:nvSpPr>
        <p:spPr>
          <a:xfrm>
            <a:off x="235974" y="255639"/>
            <a:ext cx="593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Learning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63879-A30F-6836-1606-0EF3C9B46A20}"/>
              </a:ext>
            </a:extLst>
          </p:cNvPr>
          <p:cNvSpPr txBox="1"/>
          <p:nvPr/>
        </p:nvSpPr>
        <p:spPr>
          <a:xfrm>
            <a:off x="235974" y="1228397"/>
            <a:ext cx="114447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Knowledge Appllication: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Explain bioinformatics concepts and molecular biology processes.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Database Skills: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Efficiently query and utilize biological databases.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Alignment Proficiency: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Conduct and interpret sequence alignments.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Phylogenetic Analysis: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Build and analyse phylogenetic trees.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Genomic and Metagenomic Insights: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Analyse and interpret genomic and metagenomic data.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Transcriptomic Skills: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Perform and interpret RNA-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data analyses.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Proteomics and Structural Analysis: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Predict, visualize, and analyse protein structures and interactions.</a:t>
            </a:r>
          </a:p>
        </p:txBody>
      </p:sp>
    </p:spTree>
    <p:extLst>
      <p:ext uri="{BB962C8B-B14F-4D97-AF65-F5344CB8AC3E}">
        <p14:creationId xmlns:p14="http://schemas.microsoft.com/office/powerpoint/2010/main" val="413698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39BCF-F38E-66E6-8745-AAB5762D6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530A4554-D82D-5556-B724-6F4CE1F9BD25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1195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b="1" spc="65">
                <a:latin typeface="Arial" panose="020B0604020202020204" pitchFamily="34" charset="0"/>
                <a:cs typeface="Arial" panose="020B0604020202020204" pitchFamily="34" charset="0"/>
              </a:rPr>
              <a:t>Types of Biological Databases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200" b="1" spc="65">
                <a:latin typeface="Arial" panose="020B0604020202020204" pitchFamily="34" charset="0"/>
                <a:cs typeface="Arial" panose="020B0604020202020204" pitchFamily="34" charset="0"/>
              </a:rPr>
              <a:t>On the basis of nature of data</a:t>
            </a:r>
            <a:endParaRPr lang="en-GB" sz="3200" b="1" spc="6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 descr="Biological databases and their application - ScienceDirect">
            <a:extLst>
              <a:ext uri="{FF2B5EF4-FFF2-40B4-BE49-F238E27FC236}">
                <a16:creationId xmlns:a16="http://schemas.microsoft.com/office/drawing/2014/main" id="{57D81254-1F81-E8A3-C257-FCA58B0EE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95" y="1804034"/>
            <a:ext cx="8495071" cy="463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02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9EB02-D0DF-B59D-4F89-DE296A0F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10F1EA20-0EEE-598B-E6DF-661D3112EF23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17011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b="1" spc="65" dirty="0">
                <a:latin typeface="Arial" panose="020B0604020202020204" pitchFamily="34" charset="0"/>
                <a:cs typeface="Arial" panose="020B0604020202020204" pitchFamily="34" charset="0"/>
              </a:rPr>
              <a:t>Types of Biological Databases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200" b="1" spc="65" dirty="0">
                <a:latin typeface="Arial" panose="020B0604020202020204" pitchFamily="34" charset="0"/>
                <a:cs typeface="Arial" panose="020B0604020202020204" pitchFamily="34" charset="0"/>
              </a:rPr>
              <a:t>Based on the manner of storage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GB" sz="3200" b="1" spc="6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25E17-16A7-BCCF-4F11-DAB910684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69" y="1838784"/>
            <a:ext cx="5776461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26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9253-7C7B-D19D-FA25-F5F2DB6CC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87482020-EEBA-45E1-81DE-E2B27183AA21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b="1" spc="65" dirty="0">
                <a:latin typeface="Arial" panose="020B0604020202020204" pitchFamily="34" charset="0"/>
                <a:cs typeface="Arial" panose="020B0604020202020204" pitchFamily="34" charset="0"/>
              </a:rPr>
              <a:t>Primary Databases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88D45-8409-0BDE-A28E-B525ECBC50D6}"/>
              </a:ext>
            </a:extLst>
          </p:cNvPr>
          <p:cNvSpPr txBox="1"/>
          <p:nvPr/>
        </p:nvSpPr>
        <p:spPr>
          <a:xfrm>
            <a:off x="639097" y="1386349"/>
            <a:ext cx="88909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Biomolecular data are stored in the original form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results are submitted directly by researchers into these databases, serving as archival repositories.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Contents controlled by the submitter.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Once an accession number is assigned to the data, it cannot be changed or modified.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GenBank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EMBL-EBI (ENA (European Nucleotide Archive), PRIDE,  Array Express, Bioimage Archive)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DDBJ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</a:p>
        </p:txBody>
      </p:sp>
    </p:spTree>
    <p:extLst>
      <p:ext uri="{BB962C8B-B14F-4D97-AF65-F5344CB8AC3E}">
        <p14:creationId xmlns:p14="http://schemas.microsoft.com/office/powerpoint/2010/main" val="618999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8F828-AD4C-F297-5DD3-5AD281BF7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133173DF-F4C5-02D8-11FC-31AF294B267D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b="1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GeneBank</a:t>
            </a:r>
            <a:endParaRPr lang="en-US" sz="5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81A91-662F-7293-3B74-14E6AB563260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A comprehensive genetic sequence, database hosted by NCBI.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Provides publicly available DNA sequences from various species, contributing to global research.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Part of the international Nucleotide Sequence Database Collaboration (INSDC) alongside DDBJ and EMBL-EBI.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E6D92-A003-07EB-94B0-FDA478B4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5"/>
            <a:ext cx="6903720" cy="41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10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D03ED4-A335-B15F-A567-A30A8697E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4B41B942-D3AD-7B78-15EA-FC79B8B2C703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3000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European Molecular Biology Laboratory</a:t>
            </a: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E305F-58A9-ADAB-7E40-6CC6C4608CC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/>
              <a:t>European Bioinformatics Institute (EBI) is part of the EMBL and provides bioinformatics services and research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/>
              <a:t>Hosts a variety of biological databases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ENA (European Nucleotide Archive): </a:t>
            </a:r>
            <a:r>
              <a:rPr lang="en-US" sz="1200"/>
              <a:t>Raw DNA and RNA sequences,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PRIDE</a:t>
            </a:r>
            <a:r>
              <a:rPr lang="en-US" sz="1200"/>
              <a:t>: Raw proteomics data (mass spectrometry)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/>
              <a:t> </a:t>
            </a:r>
            <a:r>
              <a:rPr lang="en-US" sz="1200" b="1"/>
              <a:t>ArrayExpress</a:t>
            </a:r>
            <a:r>
              <a:rPr lang="en-US" sz="1200"/>
              <a:t>: Raw transcriptomics data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/>
              <a:t>(microarray or RNA-seq datasets)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/>
              <a:t>Biolmage Archive</a:t>
            </a:r>
            <a:r>
              <a:rPr lang="en-US" sz="1200"/>
              <a:t>: Raw biological images from various experimental techniques.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6F52F-188D-236A-53BC-27E0ECFA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25403"/>
            <a:ext cx="6903720" cy="36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55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E69CF9-861C-BBD8-DB00-34091FC28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4E54BCBD-1C8A-C771-12CD-EFB3EBBE6A18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b="1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DDBJ</a:t>
            </a:r>
            <a:endParaRPr lang="en-US" sz="5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EC72F-09C8-FB78-EC0E-5569AF52413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DNA Data Bank of Japan (DDBJ) is a biological database that collects DNA sequences.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DDBJ is a member of the International Nucleotide Sequenoe Database Collaboration (INSDC).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D5080-0038-EAE6-B608-2DF9BE2E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39106"/>
            <a:ext cx="6903720" cy="37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41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D7AB7-E6B2-7A8F-6F6A-7B1205EFB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3D30310-0372-B0AE-9BB4-6F67670D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C62CB20-55BA-EFA8-CF16-0F7EFB4AF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6" descr="$PPTXTitle">
            <a:extLst>
              <a:ext uri="{FF2B5EF4-FFF2-40B4-BE49-F238E27FC236}">
                <a16:creationId xmlns:a16="http://schemas.microsoft.com/office/drawing/2014/main" id="{8A37D877-8FE0-B7D3-A982-BE24DB5A8A54}"/>
              </a:ext>
            </a:extLst>
          </p:cNvPr>
          <p:cNvSpPr txBox="1">
            <a:spLocks/>
          </p:cNvSpPr>
          <p:nvPr/>
        </p:nvSpPr>
        <p:spPr>
          <a:xfrm>
            <a:off x="265470" y="603037"/>
            <a:ext cx="4601497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b="1" spc="65" dirty="0">
                <a:latin typeface="Arial" panose="020B0604020202020204" pitchFamily="34" charset="0"/>
                <a:cs typeface="Arial" panose="020B0604020202020204" pitchFamily="34" charset="0"/>
              </a:rPr>
              <a:t>Protein Data Bank (PDB)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FFBDE-9BC6-AAD6-FF67-5E174480619F}"/>
              </a:ext>
            </a:extLst>
          </p:cNvPr>
          <p:cNvSpPr txBox="1"/>
          <p:nvPr/>
        </p:nvSpPr>
        <p:spPr>
          <a:xfrm>
            <a:off x="137652" y="2918347"/>
            <a:ext cx="48571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Contains 3D structures of proteins, nucleic acids, and complexes from experimental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Global Collaboration: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Managed by RCSB PDB (USA),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PDBe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(EMBL-EBL UK), and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PDBj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(Japan).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F61C7-87DF-1155-AC95-E9EC22E73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829" y="865790"/>
            <a:ext cx="7213600" cy="44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97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21A83-D17A-96F0-EE21-FD47BB481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DE373E3C-244C-5C6E-2EF6-4703E8BC70E3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b="1" spc="65" dirty="0">
                <a:latin typeface="Arial" panose="020B0604020202020204" pitchFamily="34" charset="0"/>
                <a:cs typeface="Arial" panose="020B0604020202020204" pitchFamily="34" charset="0"/>
              </a:rPr>
              <a:t>Secondary Databases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81F-90EA-B0D1-6193-507DADF5F55D}"/>
              </a:ext>
            </a:extLst>
          </p:cNvPr>
          <p:cNvSpPr txBox="1"/>
          <p:nvPr/>
        </p:nvSpPr>
        <p:spPr>
          <a:xfrm>
            <a:off x="462116" y="1160207"/>
            <a:ext cx="114152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Derives data from analysed primary data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Contains manually created or automatically generated data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Contents of secondary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controlled by a third party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EMBL's secondary databases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A protein sequence and function database that curates and annotates protein sequences based on raw data from primary sources.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lnterPro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Classifies proteins into families and predicts domains based on protein sequences.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Pfam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Provides protein family annotations using hidden Markov models (HMMs) derived from primary protein sequence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Reactome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A curated pathway database detailing biological processes.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SIB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Swiss-Prat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PROSITE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NCBI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PubMed</a:t>
            </a:r>
          </a:p>
        </p:txBody>
      </p:sp>
    </p:spTree>
    <p:extLst>
      <p:ext uri="{BB962C8B-B14F-4D97-AF65-F5344CB8AC3E}">
        <p14:creationId xmlns:p14="http://schemas.microsoft.com/office/powerpoint/2010/main" val="3414723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80257-9980-2E41-A930-6BED54A1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39BB9806-300C-73E9-093E-4B600403390D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b="1" spc="65" dirty="0">
                <a:latin typeface="Arial" panose="020B0604020202020204" pitchFamily="34" charset="0"/>
                <a:cs typeface="Arial" panose="020B0604020202020204" pitchFamily="34" charset="0"/>
              </a:rPr>
              <a:t>Swiss-Prot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2524A-0660-5B9D-6E9E-8659B01ECB9D}"/>
              </a:ext>
            </a:extLst>
          </p:cNvPr>
          <p:cNvSpPr txBox="1"/>
          <p:nvPr/>
        </p:nvSpPr>
        <p:spPr>
          <a:xfrm>
            <a:off x="462117" y="1160207"/>
            <a:ext cx="48922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SWISS-PROT is a curated protein sequence database.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Aims to provide a high level of annotation, including: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Protein function descriptions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Domain structures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Post-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transIationaI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modifications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Swiss -Prat was created in 1986 by Amos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Bairoch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in collaboration with the Swiss Institute of Bioinformatics.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519E7-3C51-208B-6041-72667C59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097" y="1310640"/>
            <a:ext cx="6521984" cy="35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278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62B23-076F-1392-8133-EAD01F900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5B099870-0A52-847B-5B22-A16F08F44A3C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b="1" kern="1200" spc="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PROSITE</a:t>
            </a:r>
            <a:endParaRPr lang="en-US" sz="5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C268A-95A4-5A90-F94F-192F60C819C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Protein database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Integrated with Swiss-Prot protein annotation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Contains entries describing: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Protein families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Domains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Functional sites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Amino acid patterns and profiles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Integrated with Swiss-Prot protein annotation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5D9458-186B-48C7-ADAE-7FBA5257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49774"/>
            <a:ext cx="6903720" cy="31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28345-F88B-A1B7-BB11-589071FEC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548B-16EA-1ED2-026C-430AD3F4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563"/>
            <a:ext cx="10515600" cy="4138049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1: Introduction to Bioinformatics and Biological Resources</a:t>
            </a:r>
            <a:b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Session</a:t>
            </a:r>
          </a:p>
        </p:txBody>
      </p:sp>
    </p:spTree>
    <p:extLst>
      <p:ext uri="{BB962C8B-B14F-4D97-AF65-F5344CB8AC3E}">
        <p14:creationId xmlns:p14="http://schemas.microsoft.com/office/powerpoint/2010/main" val="648754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B0FDD-C156-7167-9FC1-8F32818CB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46491E4E-1C8C-321A-2AB6-CFEDE4A5F3DB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b="1" kern="1200" spc="6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PubMed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E1AFB-8594-8EF5-22D4-90A15381537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Complementary Resource: Enhances primary literature searches with MEDLINE’s extensive biomedical references.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Supplementary Access: Links to full text articles and resources beyond primary databases.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 Integrated Citations: Provides citation tracking and related articles, complementing primary data sources.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Rich Metadata: Offers detailed abstracts and indexing to support in-depth research.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52054-47B9-0FD6-3685-85F4F3907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90365"/>
            <a:ext cx="6903720" cy="46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6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9506C-8F06-D9A5-22C1-FC47F3578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9293275C-33FE-542A-D942-2F92F784A8F4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b="1" spc="65" dirty="0">
                <a:latin typeface="Arial" panose="020B0604020202020204" pitchFamily="34" charset="0"/>
                <a:cs typeface="Arial" panose="020B0604020202020204" pitchFamily="34" charset="0"/>
              </a:rPr>
              <a:t>Biological Knowledge Bases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51996-E833-0364-6511-93A29E9E5AD5}"/>
              </a:ext>
            </a:extLst>
          </p:cNvPr>
          <p:cNvSpPr txBox="1"/>
          <p:nvPr/>
        </p:nvSpPr>
        <p:spPr>
          <a:xfrm>
            <a:off x="639097" y="1386349"/>
            <a:ext cx="54569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Enhanced databases that include relationships and context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beyond simple data storage, often integrating various types of biological data.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KEGG: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Pathway and network information</a:t>
            </a:r>
          </a:p>
          <a:p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Reactome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Integrates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information about molecular interactions, pathways, and reactions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Applications: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Functional annotation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Biological interpretation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FDB42-1863-CB28-FD0F-DC0908D5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531" y="1103098"/>
            <a:ext cx="5046069" cy="2887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48F4C-C511-B283-09B8-D54F4D92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470" y="3740839"/>
            <a:ext cx="5807077" cy="29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82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32CCD-DD14-187A-B815-2D9AE6D5D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A3AFE99D-2176-DF27-6B43-65FB0AFA2A10}"/>
              </a:ext>
            </a:extLst>
          </p:cNvPr>
          <p:cNvSpPr txBox="1">
            <a:spLocks/>
          </p:cNvSpPr>
          <p:nvPr/>
        </p:nvSpPr>
        <p:spPr>
          <a:xfrm>
            <a:off x="639097" y="279919"/>
            <a:ext cx="978226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b="1" spc="65" dirty="0">
                <a:latin typeface="Arial" panose="020B0604020202020204" pitchFamily="34" charset="0"/>
                <a:cs typeface="Arial" panose="020B0604020202020204" pitchFamily="34" charset="0"/>
              </a:rPr>
              <a:t>Biomedical Ontologies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250C7-0F00-14E9-4E7C-72B304DD48E2}"/>
              </a:ext>
            </a:extLst>
          </p:cNvPr>
          <p:cNvSpPr txBox="1"/>
          <p:nvPr/>
        </p:nvSpPr>
        <p:spPr>
          <a:xfrm>
            <a:off x="639097" y="1386349"/>
            <a:ext cx="54569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Structured vocabularies that describe categories and relationships in a specific domain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Gene Ontology (GO): Terms for gene product attributes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Disease Ontology: Classification of diseases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Data integration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Semantic search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ED427-46ED-99CB-B842-DAF58C58C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344" y="1256390"/>
            <a:ext cx="2949196" cy="1120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6E2D4-A6D3-1836-DC92-C116679B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365" y="2662524"/>
            <a:ext cx="3665538" cy="150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0B9A1-8738-4D37-58FB-4373A71D5A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51"/>
          <a:stretch>
            <a:fillRect/>
          </a:stretch>
        </p:blipFill>
        <p:spPr>
          <a:xfrm>
            <a:off x="6096000" y="5328509"/>
            <a:ext cx="5502117" cy="1030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11FDD2-BC60-FBE3-D4C5-FC26815FB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095" y="3047359"/>
            <a:ext cx="1501270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49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C555-9EFD-53AE-B919-CD3908B7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014465FC-EA7A-2FBC-3842-7D8D1CF8705D}"/>
              </a:ext>
            </a:extLst>
          </p:cNvPr>
          <p:cNvSpPr txBox="1">
            <a:spLocks/>
          </p:cNvSpPr>
          <p:nvPr/>
        </p:nvSpPr>
        <p:spPr>
          <a:xfrm>
            <a:off x="373626" y="260255"/>
            <a:ext cx="1101212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b="1" spc="65" dirty="0">
                <a:latin typeface="Arial" panose="020B0604020202020204" pitchFamily="34" charset="0"/>
                <a:cs typeface="Arial" panose="020B0604020202020204" pitchFamily="34" charset="0"/>
              </a:rPr>
              <a:t>Ontology Languages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CA476-4BE1-AA86-F83B-76A2868DA0B1}"/>
              </a:ext>
            </a:extLst>
          </p:cNvPr>
          <p:cNvSpPr txBox="1"/>
          <p:nvPr/>
        </p:nvSpPr>
        <p:spPr>
          <a:xfrm>
            <a:off x="639097" y="1120878"/>
            <a:ext cx="545690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1. OWL (Web Ontology Language)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Standard for creating complex, web-based ontologies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Highly expressive, supports logical rules and reasoning.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Based on Description Logic.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Formats: RDF/XML, OWL/XML, Turtle.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2. OBO (Open Biomedical Ontologies Format)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Simpler format for biomedical ontologies.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Lightweight, easier to read/write.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Focuses on terminologies and basic relationships.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Format: Plain-text.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4EBF0-7819-BDC3-2AF0-83A3C257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74" y="267629"/>
            <a:ext cx="5997460" cy="4099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F61B24-3C48-F30D-3073-DBCC5E15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989" y="4753626"/>
            <a:ext cx="5014395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4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3C768-B4C9-A7EB-4827-66AF2136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F172923F-37BE-1E38-AAAF-0F9410C88EB7}"/>
              </a:ext>
            </a:extLst>
          </p:cNvPr>
          <p:cNvSpPr txBox="1">
            <a:spLocks/>
          </p:cNvSpPr>
          <p:nvPr/>
        </p:nvSpPr>
        <p:spPr>
          <a:xfrm>
            <a:off x="88490" y="260255"/>
            <a:ext cx="1210351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600" b="1" spc="65" dirty="0">
                <a:latin typeface="Arial" panose="020B0604020202020204" pitchFamily="34" charset="0"/>
                <a:cs typeface="Arial" panose="020B0604020202020204" pitchFamily="34" charset="0"/>
              </a:rPr>
              <a:t>NCBO - The National Centre for Biomedical Ontology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3B24B-E56C-3260-8E1D-6BEA079A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11" y="1140541"/>
            <a:ext cx="10177221" cy="49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7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AAD58-F05B-5864-DBA2-F2DBFDE2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F048A3F3-355E-5523-DF5C-2A88A0EDD2A2}"/>
              </a:ext>
            </a:extLst>
          </p:cNvPr>
          <p:cNvSpPr txBox="1">
            <a:spLocks/>
          </p:cNvSpPr>
          <p:nvPr/>
        </p:nvSpPr>
        <p:spPr>
          <a:xfrm>
            <a:off x="88490" y="260255"/>
            <a:ext cx="1210351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600" b="1" spc="65" dirty="0">
                <a:latin typeface="Arial" panose="020B0604020202020204" pitchFamily="34" charset="0"/>
                <a:cs typeface="Arial" panose="020B0604020202020204" pitchFamily="34" charset="0"/>
              </a:rPr>
              <a:t>NCBO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7C361-BF6A-7215-8297-8B88CCFBD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649"/>
            <a:ext cx="12192000" cy="559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44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8FF4F-476B-4E07-E679-C757483D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EF85078B-1C2C-C238-11E7-4EF43E6E6588}"/>
              </a:ext>
            </a:extLst>
          </p:cNvPr>
          <p:cNvSpPr txBox="1">
            <a:spLocks/>
          </p:cNvSpPr>
          <p:nvPr/>
        </p:nvSpPr>
        <p:spPr>
          <a:xfrm>
            <a:off x="88490" y="260255"/>
            <a:ext cx="1210351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600" b="1" spc="65" dirty="0">
                <a:latin typeface="Arial" panose="020B0604020202020204" pitchFamily="34" charset="0"/>
                <a:cs typeface="Arial" panose="020B0604020202020204" pitchFamily="34" charset="0"/>
              </a:rPr>
              <a:t>ZOOMA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07E5A-3BB2-F7EA-6353-1AAE122B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100"/>
            <a:ext cx="12192000" cy="542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1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2BE97-9098-1961-6879-03A34C8C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89F538CD-EB53-B1B4-E712-5FD60304C846}"/>
              </a:ext>
            </a:extLst>
          </p:cNvPr>
          <p:cNvSpPr txBox="1">
            <a:spLocks/>
          </p:cNvSpPr>
          <p:nvPr/>
        </p:nvSpPr>
        <p:spPr>
          <a:xfrm>
            <a:off x="88490" y="260255"/>
            <a:ext cx="1210351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600" b="1" spc="65" dirty="0">
                <a:latin typeface="Arial" panose="020B0604020202020204" pitchFamily="34" charset="0"/>
                <a:cs typeface="Arial" panose="020B0604020202020204" pitchFamily="34" charset="0"/>
              </a:rPr>
              <a:t>ZOOMA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2924A-B369-F7D5-8A18-BD2044E9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83" y="1163345"/>
            <a:ext cx="10499366" cy="50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24654-ED2C-48E1-7B0B-D12DF7A4A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9750776F-AADE-1ECC-91BA-49B393066848}"/>
              </a:ext>
            </a:extLst>
          </p:cNvPr>
          <p:cNvSpPr txBox="1">
            <a:spLocks/>
          </p:cNvSpPr>
          <p:nvPr/>
        </p:nvSpPr>
        <p:spPr>
          <a:xfrm>
            <a:off x="88490" y="260255"/>
            <a:ext cx="1210351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600" b="1" spc="65" dirty="0">
                <a:latin typeface="Arial" panose="020B0604020202020204" pitchFamily="34" charset="0"/>
                <a:cs typeface="Arial" panose="020B0604020202020204" pitchFamily="34" charset="0"/>
              </a:rPr>
              <a:t>Biological Knowledge Graphs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984293-BB5C-F789-2513-63AF1546C3B7}"/>
              </a:ext>
            </a:extLst>
          </p:cNvPr>
          <p:cNvSpPr txBox="1"/>
          <p:nvPr/>
        </p:nvSpPr>
        <p:spPr>
          <a:xfrm>
            <a:off x="462116" y="1160207"/>
            <a:ext cx="50868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Graph-based representation of biological entities and their relationships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Integrate diverse biological data into a unified model for enhanced understanding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Components: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Nodes: Represent biological entities such as genes, proteins, pathways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Edges: Represent relationships or interactions between entities</a:t>
            </a:r>
          </a:p>
        </p:txBody>
      </p:sp>
      <p:pic>
        <p:nvPicPr>
          <p:cNvPr id="27650" name="Picture 2" descr="The protein-protein interaction (PPI) network based on STRING database... |  Download Scientific Diagram">
            <a:extLst>
              <a:ext uri="{FF2B5EF4-FFF2-40B4-BE49-F238E27FC236}">
                <a16:creationId xmlns:a16="http://schemas.microsoft.com/office/drawing/2014/main" id="{B0FAAFD0-239F-7606-3ADE-2D67315A2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27718"/>
            <a:ext cx="5548927" cy="50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C7E9E-5917-0F8A-DAA0-2BD1B5DCDE3F}"/>
              </a:ext>
            </a:extLst>
          </p:cNvPr>
          <p:cNvSpPr txBox="1"/>
          <p:nvPr/>
        </p:nvSpPr>
        <p:spPr>
          <a:xfrm>
            <a:off x="7236543" y="619432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STRING PPI Network</a:t>
            </a:r>
          </a:p>
        </p:txBody>
      </p:sp>
    </p:spTree>
    <p:extLst>
      <p:ext uri="{BB962C8B-B14F-4D97-AF65-F5344CB8AC3E}">
        <p14:creationId xmlns:p14="http://schemas.microsoft.com/office/powerpoint/2010/main" val="801368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944D7-F011-EC02-C143-1B1698DDF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253EACC5-9517-774F-55B1-9E444CA68045}"/>
              </a:ext>
            </a:extLst>
          </p:cNvPr>
          <p:cNvSpPr txBox="1">
            <a:spLocks/>
          </p:cNvSpPr>
          <p:nvPr/>
        </p:nvSpPr>
        <p:spPr>
          <a:xfrm>
            <a:off x="88490" y="260255"/>
            <a:ext cx="1210351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600" b="1" spc="65" dirty="0">
                <a:latin typeface="Arial" panose="020B0604020202020204" pitchFamily="34" charset="0"/>
                <a:cs typeface="Arial" panose="020B0604020202020204" pitchFamily="34" charset="0"/>
              </a:rPr>
              <a:t>Biological Knowledge Graphs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F77155-A0E2-93DF-BA8D-BE7135AF93C8}"/>
              </a:ext>
            </a:extLst>
          </p:cNvPr>
          <p:cNvSpPr txBox="1"/>
          <p:nvPr/>
        </p:nvSpPr>
        <p:spPr>
          <a:xfrm>
            <a:off x="462116" y="1160207"/>
            <a:ext cx="50868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Applications: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Disease Research: identifies connections between genes, proteins and diseases.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Drug Discovery: Facilitates target identification and drug repurposing by linking drug targets with biological pathways.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Personalized Medicine: Helps in understanding patient-specific biological profile and predicting treatment outcomes.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72E76-4989-77C7-4D60-5DC44760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075" y="1160207"/>
            <a:ext cx="454953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5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967C4-63D0-DE23-C2DB-B3B2213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A13460-F77D-A71F-1D28-17284DB1E0A3}"/>
              </a:ext>
            </a:extLst>
          </p:cNvPr>
          <p:cNvSpPr txBox="1"/>
          <p:nvPr/>
        </p:nvSpPr>
        <p:spPr>
          <a:xfrm>
            <a:off x="235974" y="255639"/>
            <a:ext cx="593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Outline Day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99F8-C9B8-2888-A910-9BB25328D404}"/>
              </a:ext>
            </a:extLst>
          </p:cNvPr>
          <p:cNvSpPr txBox="1"/>
          <p:nvPr/>
        </p:nvSpPr>
        <p:spPr>
          <a:xfrm>
            <a:off x="235974" y="1228397"/>
            <a:ext cx="114447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Morning (9-12 pm):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Bioinformatics: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Overview of bioinformatics: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Basics of molecular biology relevant to bioinformatics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Genomics, Metagenomics, Transcriptomics, Proteomics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Practical Session: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Exploring the central dogma (using R).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Afternoon (2-5 pm):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Biological Resources: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Types of biological databases/resources: Sequence, structure, functional.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Overview of genomic, transcriptomic, and proteomic databases/resources.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Practical Session: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Primary Option: Query databases like GenBank, PDB, and KEGG (web-based).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Alternative: Access and query these databases using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Ensembl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58244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B003B-1BEA-C100-41FA-62C9344C3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700386FB-36D7-5DDF-2C49-5E131CA50FA2}"/>
              </a:ext>
            </a:extLst>
          </p:cNvPr>
          <p:cNvSpPr txBox="1">
            <a:spLocks/>
          </p:cNvSpPr>
          <p:nvPr/>
        </p:nvSpPr>
        <p:spPr>
          <a:xfrm>
            <a:off x="294968" y="204961"/>
            <a:ext cx="10176387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600" b="1" spc="65" dirty="0">
                <a:latin typeface="Arial" panose="020B0604020202020204" pitchFamily="34" charset="0"/>
                <a:cs typeface="Arial" panose="020B0604020202020204" pitchFamily="34" charset="0"/>
              </a:rPr>
              <a:t>Building Knowledge Graphs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1055B-B198-41DB-A048-85C0D2280163}"/>
              </a:ext>
            </a:extLst>
          </p:cNvPr>
          <p:cNvSpPr txBox="1"/>
          <p:nvPr/>
        </p:nvSpPr>
        <p:spPr>
          <a:xfrm>
            <a:off x="1125322" y="2221433"/>
            <a:ext cx="275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19E02-5ABC-8D30-30FB-8F23F14F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12" y="1592421"/>
            <a:ext cx="4343776" cy="3673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FB0CD7-5342-D369-A4AF-75C8926ECA5E}"/>
              </a:ext>
            </a:extLst>
          </p:cNvPr>
          <p:cNvSpPr txBox="1"/>
          <p:nvPr/>
        </p:nvSpPr>
        <p:spPr>
          <a:xfrm>
            <a:off x="1148201" y="4261480"/>
            <a:ext cx="275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Data Processing and Integration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2BF4B-7089-D1F9-A3F5-E7EC30F1AA24}"/>
              </a:ext>
            </a:extLst>
          </p:cNvPr>
          <p:cNvSpPr txBox="1"/>
          <p:nvPr/>
        </p:nvSpPr>
        <p:spPr>
          <a:xfrm>
            <a:off x="8523274" y="2042523"/>
            <a:ext cx="275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Graph Construction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B621A-0A71-4B03-BCBF-CD15FF944D9E}"/>
              </a:ext>
            </a:extLst>
          </p:cNvPr>
          <p:cNvSpPr txBox="1"/>
          <p:nvPr/>
        </p:nvSpPr>
        <p:spPr>
          <a:xfrm>
            <a:off x="8892243" y="4415368"/>
            <a:ext cx="275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216864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22132-DC4B-D398-F519-4477881A8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 descr="$PPTXTitle">
            <a:extLst>
              <a:ext uri="{FF2B5EF4-FFF2-40B4-BE49-F238E27FC236}">
                <a16:creationId xmlns:a16="http://schemas.microsoft.com/office/drawing/2014/main" id="{22A058E7-5EF1-4EDA-C2DB-F48A94212EB2}"/>
              </a:ext>
            </a:extLst>
          </p:cNvPr>
          <p:cNvSpPr txBox="1">
            <a:spLocks/>
          </p:cNvSpPr>
          <p:nvPr/>
        </p:nvSpPr>
        <p:spPr>
          <a:xfrm>
            <a:off x="629265" y="637580"/>
            <a:ext cx="10176387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3600" b="1" spc="65" dirty="0">
                <a:latin typeface="Arial" panose="020B0604020202020204" pitchFamily="34" charset="0"/>
                <a:cs typeface="Arial" panose="020B0604020202020204" pitchFamily="34" charset="0"/>
              </a:rPr>
              <a:t>Practical: Access Biomedical Resources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35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F1D3E-AF0D-4437-1E68-1CCC827A5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C772AE-3068-CA1B-AB35-9E2E29A6DFFF}"/>
              </a:ext>
            </a:extLst>
          </p:cNvPr>
          <p:cNvSpPr txBox="1"/>
          <p:nvPr/>
        </p:nvSpPr>
        <p:spPr>
          <a:xfrm>
            <a:off x="235973" y="255639"/>
            <a:ext cx="7492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What is Bioinformatics?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316F-555E-8207-8BCD-B525BB3D74BA}"/>
              </a:ext>
            </a:extLst>
          </p:cNvPr>
          <p:cNvSpPr txBox="1"/>
          <p:nvPr/>
        </p:nvSpPr>
        <p:spPr>
          <a:xfrm>
            <a:off x="235973" y="1159571"/>
            <a:ext cx="9232491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Interdisciplinary field that combines life sciences, computer sciences, and statistics to analyse and interpret biological data.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E7F62-0899-F740-1507-6F6A9C5B8A42}"/>
              </a:ext>
            </a:extLst>
          </p:cNvPr>
          <p:cNvSpPr txBox="1"/>
          <p:nvPr/>
        </p:nvSpPr>
        <p:spPr>
          <a:xfrm>
            <a:off x="865238" y="6488668"/>
            <a:ext cx="978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Source: https://www.fiosgenomics.com/what-is-bioinformatics-overview-and-examples/</a:t>
            </a:r>
          </a:p>
        </p:txBody>
      </p:sp>
      <p:pic>
        <p:nvPicPr>
          <p:cNvPr id="3074" name="Picture 2" descr="What is Bioinformatics - Overview and Examples - Fios Genomics">
            <a:extLst>
              <a:ext uri="{FF2B5EF4-FFF2-40B4-BE49-F238E27FC236}">
                <a16:creationId xmlns:a16="http://schemas.microsoft.com/office/drawing/2014/main" id="{40631728-E27A-0CCA-C027-84274237D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26" y="229141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Bioinformatics? | Built In">
            <a:extLst>
              <a:ext uri="{FF2B5EF4-FFF2-40B4-BE49-F238E27FC236}">
                <a16:creationId xmlns:a16="http://schemas.microsoft.com/office/drawing/2014/main" id="{D8FC4A12-4235-14AA-5152-20157DED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79" y="2631476"/>
            <a:ext cx="5914743" cy="312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08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E245D-DB67-02FF-9EED-F94E259A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484402-E92D-4E7B-7734-9B5D0742426F}"/>
              </a:ext>
            </a:extLst>
          </p:cNvPr>
          <p:cNvSpPr txBox="1"/>
          <p:nvPr/>
        </p:nvSpPr>
        <p:spPr>
          <a:xfrm>
            <a:off x="235974" y="255639"/>
            <a:ext cx="11356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Key Omics Disciplines in Bioinformatics</a:t>
            </a:r>
          </a:p>
        </p:txBody>
      </p:sp>
      <p:pic>
        <p:nvPicPr>
          <p:cNvPr id="4098" name="Picture 2" descr="Frontiers | Omics Technology for the Promotion of Nutraceuticals and  Functional Foods">
            <a:extLst>
              <a:ext uri="{FF2B5EF4-FFF2-40B4-BE49-F238E27FC236}">
                <a16:creationId xmlns:a16="http://schemas.microsoft.com/office/drawing/2014/main" id="{D67DF15D-C756-ECB6-BFB6-958509773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78" y="1202061"/>
            <a:ext cx="665797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50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</TotalTime>
  <Words>2929</Words>
  <Application>Microsoft Office PowerPoint</Application>
  <PresentationFormat>Widescreen</PresentationFormat>
  <Paragraphs>419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Wingdings</vt:lpstr>
      <vt:lpstr>Office Theme</vt:lpstr>
      <vt:lpstr>Custom Design</vt:lpstr>
      <vt:lpstr>Introduction to Bioinformatics  Day 1: Introduction to Bioinformatics and Biological Resources 12th January 2026</vt:lpstr>
      <vt:lpstr>PowerPoint Presentation</vt:lpstr>
      <vt:lpstr>PowerPoint Presentation</vt:lpstr>
      <vt:lpstr>PowerPoint Presentation</vt:lpstr>
      <vt:lpstr>PowerPoint Presentation</vt:lpstr>
      <vt:lpstr>Day 1: Introduction to Bioinformatics and Biological Resources Morning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Lunch Break</vt:lpstr>
      <vt:lpstr>Day 1: Introduction to Bioinformatics and Biological Resources Afternoon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Oxford Brookes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Ali</dc:creator>
  <cp:lastModifiedBy>Muhammad Ali</cp:lastModifiedBy>
  <cp:revision>47</cp:revision>
  <dcterms:created xsi:type="dcterms:W3CDTF">2026-01-04T23:16:42Z</dcterms:created>
  <dcterms:modified xsi:type="dcterms:W3CDTF">2026-01-06T01:14:53Z</dcterms:modified>
</cp:coreProperties>
</file>